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4" r:id="rId1"/>
  </p:sldMasterIdLst>
  <p:notesMasterIdLst>
    <p:notesMasterId r:id="rId26"/>
  </p:notesMasterIdLst>
  <p:sldIdLst>
    <p:sldId id="256" r:id="rId2"/>
    <p:sldId id="260" r:id="rId3"/>
    <p:sldId id="267" r:id="rId4"/>
    <p:sldId id="268" r:id="rId5"/>
    <p:sldId id="257" r:id="rId6"/>
    <p:sldId id="281" r:id="rId7"/>
    <p:sldId id="282" r:id="rId8"/>
    <p:sldId id="270" r:id="rId9"/>
    <p:sldId id="271" r:id="rId10"/>
    <p:sldId id="272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4" r:id="rId19"/>
    <p:sldId id="285" r:id="rId20"/>
    <p:sldId id="286" r:id="rId21"/>
    <p:sldId id="287" r:id="rId22"/>
    <p:sldId id="288" r:id="rId23"/>
    <p:sldId id="289" r:id="rId24"/>
    <p:sldId id="290" r:id="rId25"/>
  </p:sldIdLst>
  <p:sldSz cx="12192000" cy="6858000"/>
  <p:notesSz cx="6858000" cy="9144000"/>
  <p:embeddedFontLst>
    <p:embeddedFont>
      <p:font typeface="Bahnschrift" panose="020B0502040204020203" pitchFamily="34" charset="0"/>
      <p:regular r:id="rId27"/>
      <p:bold r:id="rId28"/>
    </p:embeddedFont>
    <p:embeddedFont>
      <p:font typeface="Candara" panose="020E0502030303020204" pitchFamily="34" charset="0"/>
      <p:regular r:id="rId29"/>
      <p:bold r:id="rId30"/>
      <p:italic r:id="rId31"/>
      <p:boldItalic r:id="rId32"/>
    </p:embeddedFont>
    <p:embeddedFont>
      <p:font typeface="Franklin Gothic Book" panose="020B0503020102020204" pitchFamily="34" charset="0"/>
      <p:regular r:id="rId33"/>
      <p:italic r:id="rId34"/>
    </p:embeddedFont>
    <p:embeddedFont>
      <p:font typeface="Game of Thrones" panose="02000500000000000000" pitchFamily="2" charset="0"/>
      <p:regular r:id="rId3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lapértelmezett szakasz" id="{92FB8F9D-A0DC-49B5-A831-5C01C5312C33}">
          <p14:sldIdLst>
            <p14:sldId id="256"/>
          </p14:sldIdLst>
        </p14:section>
        <p14:section name="Névtelen szakasz" id="{C95911DA-5473-4518-A543-3119DFD4516B}">
          <p14:sldIdLst>
            <p14:sldId id="260"/>
            <p14:sldId id="267"/>
            <p14:sldId id="268"/>
            <p14:sldId id="257"/>
            <p14:sldId id="281"/>
            <p14:sldId id="282"/>
            <p14:sldId id="270"/>
            <p14:sldId id="271"/>
            <p14:sldId id="272"/>
            <p14:sldId id="274"/>
            <p14:sldId id="275"/>
            <p14:sldId id="276"/>
            <p14:sldId id="277"/>
            <p14:sldId id="278"/>
            <p14:sldId id="279"/>
            <p14:sldId id="280"/>
            <p14:sldId id="284"/>
            <p14:sldId id="285"/>
            <p14:sldId id="286"/>
            <p14:sldId id="287"/>
            <p14:sldId id="288"/>
            <p14:sldId id="289"/>
            <p14:sldId id="29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CFCF"/>
    <a:srgbClr val="D6D4CB"/>
    <a:srgbClr val="565652"/>
    <a:srgbClr val="4E4E4A"/>
    <a:srgbClr val="F4F1EA"/>
    <a:srgbClr val="FFFEFD"/>
    <a:srgbClr val="FEFEFC"/>
    <a:srgbClr val="D4D2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34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702" y="64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4FD65F-5DB6-4AA0-B30C-1AAFFA9B8003}" type="datetimeFigureOut">
              <a:rPr lang="hu-HU" smtClean="0"/>
              <a:t>2024. 06. 05.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DD9AAD-FC74-48B7-94CD-52855A3D8A9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67284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https://awoiaf.westeros.org/index.php/Westeros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DD9AAD-FC74-48B7-94CD-52855A3D8A90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106213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ED54-1175-4D79-BB7F-5495403B434B}" type="datetimeFigureOut">
              <a:rPr lang="hu-HU" smtClean="0"/>
              <a:t>2024. 06. 05.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C1641-F380-42BC-BD50-D0BA212BE3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02337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ED54-1175-4D79-BB7F-5495403B434B}" type="datetimeFigureOut">
              <a:rPr lang="hu-HU" smtClean="0"/>
              <a:t>2024. 06. 05.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C1641-F380-42BC-BD50-D0BA212BE3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8709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ED54-1175-4D79-BB7F-5495403B434B}" type="datetimeFigureOut">
              <a:rPr lang="hu-HU" smtClean="0"/>
              <a:t>2024. 06. 05.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C1641-F380-42BC-BD50-D0BA212BE3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24587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ED54-1175-4D79-BB7F-5495403B434B}" type="datetimeFigureOut">
              <a:rPr lang="hu-HU" smtClean="0"/>
              <a:t>2024. 06. 05.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C1641-F380-42BC-BD50-D0BA212BE3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64179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ED54-1175-4D79-BB7F-5495403B434B}" type="datetimeFigureOut">
              <a:rPr lang="hu-HU" smtClean="0"/>
              <a:t>2024. 06. 05.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C1641-F380-42BC-BD50-D0BA212BE3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32112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ED54-1175-4D79-BB7F-5495403B434B}" type="datetimeFigureOut">
              <a:rPr lang="hu-HU" smtClean="0"/>
              <a:t>2024. 06. 05.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C1641-F380-42BC-BD50-D0BA212BE3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64475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ED54-1175-4D79-BB7F-5495403B434B}" type="datetimeFigureOut">
              <a:rPr lang="hu-HU" smtClean="0"/>
              <a:t>2024. 06. 05.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C1641-F380-42BC-BD50-D0BA212BE3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535216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ED54-1175-4D79-BB7F-5495403B434B}" type="datetimeFigureOut">
              <a:rPr lang="hu-HU" smtClean="0"/>
              <a:t>2024. 06. 05.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C1641-F380-42BC-BD50-D0BA212BE3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80981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ED54-1175-4D79-BB7F-5495403B434B}" type="datetimeFigureOut">
              <a:rPr lang="hu-HU" smtClean="0"/>
              <a:t>2024. 06. 05.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C1641-F380-42BC-BD50-D0BA212BE3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45884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ED54-1175-4D79-BB7F-5495403B434B}" type="datetimeFigureOut">
              <a:rPr lang="hu-HU" smtClean="0"/>
              <a:t>2024. 06. 05.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C1641-F380-42BC-BD50-D0BA212BE3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60422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5ED54-1175-4D79-BB7F-5495403B434B}" type="datetimeFigureOut">
              <a:rPr lang="hu-HU" smtClean="0"/>
              <a:t>2024. 06. 05.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C1641-F380-42BC-BD50-D0BA212BE39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0906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F5ED54-1175-4D79-BB7F-5495403B434B}" type="datetimeFigureOut">
              <a:rPr lang="hu-HU" smtClean="0"/>
              <a:t>2024. 06. 05.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0C1641-F380-42BC-BD50-D0BA212BE39A}" type="slidenum">
              <a:rPr lang="hu-HU" smtClean="0"/>
              <a:t>‹#›</a:t>
            </a:fld>
            <a:endParaRPr lang="hu-HU"/>
          </a:p>
        </p:txBody>
      </p:sp>
      <p:pic>
        <p:nvPicPr>
          <p:cNvPr id="7" name="Tartalom helye 4">
            <a:extLst>
              <a:ext uri="{FF2B5EF4-FFF2-40B4-BE49-F238E27FC236}">
                <a16:creationId xmlns:a16="http://schemas.microsoft.com/office/drawing/2014/main" id="{ECAF7B6B-F85F-49A2-50BC-20AF4A469F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77" b="595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323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8.png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8.png"/><Relationship Id="rId4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1400A2E-1BA5-194E-2489-5A5A690EAA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u-HU" dirty="0">
                <a:latin typeface="Game of Thrones" panose="02000500000000000000" pitchFamily="2" charset="0"/>
              </a:rPr>
              <a:t>HCL STARSCHEMA workshop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A5F2F0F-555C-5384-D3E4-E5709431E8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hu-HU" sz="1013" dirty="0">
                <a:latin typeface="Game of Thrones" panose="02000500000000000000" pitchFamily="2" charset="0"/>
              </a:rPr>
              <a:t>Corvinus </a:t>
            </a:r>
          </a:p>
          <a:p>
            <a:r>
              <a:rPr lang="hu-HU" sz="1013" dirty="0">
                <a:latin typeface="Game of Thrones" panose="02000500000000000000" pitchFamily="2" charset="0"/>
              </a:rPr>
              <a:t>Data Science </a:t>
            </a:r>
            <a:r>
              <a:rPr lang="hu-HU" sz="1013" dirty="0" err="1">
                <a:latin typeface="Game of Thrones" panose="02000500000000000000" pitchFamily="2" charset="0"/>
              </a:rPr>
              <a:t>orientation</a:t>
            </a:r>
            <a:endParaRPr lang="hu-HU" sz="1013" dirty="0">
              <a:latin typeface="Game of Thrones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80018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32795AB-5678-5F01-658F-98DB5A036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9" y="0"/>
            <a:ext cx="10020300" cy="1267720"/>
          </a:xfrm>
        </p:spPr>
        <p:txBody>
          <a:bodyPr>
            <a:noAutofit/>
          </a:bodyPr>
          <a:lstStyle/>
          <a:p>
            <a:r>
              <a:rPr lang="hu-HU" sz="3200" dirty="0">
                <a:latin typeface="Game of Thrones" panose="02000500000000000000" pitchFamily="2" charset="0"/>
              </a:rPr>
              <a:t>The </a:t>
            </a:r>
            <a:r>
              <a:rPr lang="hu-HU" sz="3200" dirty="0" err="1">
                <a:latin typeface="Game of Thrones" panose="02000500000000000000" pitchFamily="2" charset="0"/>
              </a:rPr>
              <a:t>Iron</a:t>
            </a:r>
            <a:r>
              <a:rPr lang="hu-HU" sz="3200" dirty="0">
                <a:latin typeface="Game of Thrones" panose="02000500000000000000" pitchFamily="2" charset="0"/>
              </a:rPr>
              <a:t> </a:t>
            </a:r>
            <a:r>
              <a:rPr lang="hu-HU" sz="3200" dirty="0" err="1">
                <a:latin typeface="Game of Thrones" panose="02000500000000000000" pitchFamily="2" charset="0"/>
              </a:rPr>
              <a:t>Islands</a:t>
            </a:r>
            <a:br>
              <a:rPr lang="hu-HU" sz="3200" dirty="0">
                <a:latin typeface="Game of Thrones" panose="02000500000000000000" pitchFamily="2" charset="0"/>
              </a:rPr>
            </a:br>
            <a:r>
              <a:rPr lang="hu-HU" sz="3200" dirty="0">
                <a:latin typeface="Game of Thrones" panose="02000500000000000000" pitchFamily="2" charset="0"/>
              </a:rPr>
              <a:t>House </a:t>
            </a:r>
            <a:r>
              <a:rPr lang="hu-HU" sz="3200" dirty="0" err="1">
                <a:latin typeface="Game of Thrones" panose="02000500000000000000" pitchFamily="2" charset="0"/>
              </a:rPr>
              <a:t>Greyjoy</a:t>
            </a:r>
            <a:r>
              <a:rPr lang="hu-HU" sz="3200" dirty="0">
                <a:latin typeface="Game of Thrones" panose="02000500000000000000" pitchFamily="2" charset="0"/>
              </a:rPr>
              <a:t> of Pike</a:t>
            </a: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F9DC58F6-836D-0E36-93D0-7B5CCC85A6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000" y="180000"/>
            <a:ext cx="1308000" cy="144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2" descr="r/gameofthrones - Detailed map of Westeros.">
            <a:extLst>
              <a:ext uri="{FF2B5EF4-FFF2-40B4-BE49-F238E27FC236}">
                <a16:creationId xmlns:a16="http://schemas.microsoft.com/office/drawing/2014/main" id="{E5884E73-C4F2-13A5-E1E9-6B6363C328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8" t="38944" r="29590" b="32508"/>
          <a:stretch/>
        </p:blipFill>
        <p:spPr bwMode="auto">
          <a:xfrm>
            <a:off x="2275054" y="1440000"/>
            <a:ext cx="7641892" cy="4680000"/>
          </a:xfrm>
          <a:prstGeom prst="roundRect">
            <a:avLst/>
          </a:prstGeom>
          <a:noFill/>
          <a:effectLst>
            <a:innerShdw blurRad="114300">
              <a:prstClr val="black"/>
            </a:innerShdw>
            <a:reflection blurRad="6350" stA="50000" endA="295" endPos="92000" dist="1016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1A9FFBBA-527B-D4AA-4D9E-CBC59AB11C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7600" y="1734755"/>
            <a:ext cx="2184400" cy="438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31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798BD088-0F17-EA6F-A1B4-E6818F9ABE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396" y="100566"/>
            <a:ext cx="1308000" cy="144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532795AB-5678-5F01-658F-98DB5A036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276350"/>
          </a:xfrm>
        </p:spPr>
        <p:txBody>
          <a:bodyPr>
            <a:normAutofit/>
          </a:bodyPr>
          <a:lstStyle/>
          <a:p>
            <a:r>
              <a:rPr lang="hu-HU" sz="3200" dirty="0">
                <a:latin typeface="Game of Thrones" panose="02000500000000000000" pitchFamily="2" charset="0"/>
              </a:rPr>
              <a:t>The </a:t>
            </a:r>
            <a:r>
              <a:rPr lang="hu-HU" sz="3200" dirty="0" err="1">
                <a:latin typeface="Game of Thrones" panose="02000500000000000000" pitchFamily="2" charset="0"/>
              </a:rPr>
              <a:t>Riverlands</a:t>
            </a:r>
            <a:br>
              <a:rPr lang="hu-HU" sz="3200" dirty="0">
                <a:latin typeface="Game of Thrones" panose="02000500000000000000" pitchFamily="2" charset="0"/>
              </a:rPr>
            </a:br>
            <a:r>
              <a:rPr lang="hu-HU" sz="3200" dirty="0">
                <a:latin typeface="Game of Thrones" panose="02000500000000000000" pitchFamily="2" charset="0"/>
              </a:rPr>
              <a:t>House </a:t>
            </a:r>
            <a:r>
              <a:rPr lang="hu-HU" sz="3200" dirty="0" err="1">
                <a:latin typeface="Game of Thrones" panose="02000500000000000000" pitchFamily="2" charset="0"/>
              </a:rPr>
              <a:t>Tully</a:t>
            </a:r>
            <a:r>
              <a:rPr lang="hu-HU" sz="3200" dirty="0">
                <a:latin typeface="Game of Thrones" panose="02000500000000000000" pitchFamily="2" charset="0"/>
              </a:rPr>
              <a:t> of </a:t>
            </a:r>
            <a:r>
              <a:rPr lang="hu-HU" sz="3200" dirty="0" err="1">
                <a:latin typeface="Game of Thrones" panose="02000500000000000000" pitchFamily="2" charset="0"/>
              </a:rPr>
              <a:t>Riverrun</a:t>
            </a:r>
            <a:endParaRPr lang="hu-HU" sz="3200" dirty="0">
              <a:latin typeface="Game of Thrones" panose="02000500000000000000" pitchFamily="2" charset="0"/>
            </a:endParaRPr>
          </a:p>
        </p:txBody>
      </p:sp>
      <p:pic>
        <p:nvPicPr>
          <p:cNvPr id="3" name="Picture 2" descr="r/gameofthrones - Detailed map of Westeros.">
            <a:extLst>
              <a:ext uri="{FF2B5EF4-FFF2-40B4-BE49-F238E27FC236}">
                <a16:creationId xmlns:a16="http://schemas.microsoft.com/office/drawing/2014/main" id="{AE6612A5-0D85-57AB-3145-A3ACDE90DA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80" t="40437" r="27922" b="33794"/>
          <a:stretch/>
        </p:blipFill>
        <p:spPr bwMode="auto">
          <a:xfrm>
            <a:off x="2359216" y="1440000"/>
            <a:ext cx="7473568" cy="4680000"/>
          </a:xfrm>
          <a:prstGeom prst="roundRect">
            <a:avLst/>
          </a:prstGeom>
          <a:noFill/>
          <a:effectLst>
            <a:innerShdw blurRad="114300">
              <a:prstClr val="black"/>
            </a:innerShdw>
            <a:reflection blurRad="6350" stA="50000" endA="295" endPos="92000" dist="1016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E013B7D3-40D0-E40D-C43D-27597B2333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7600" y="1734755"/>
            <a:ext cx="2184400" cy="438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8919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32795AB-5678-5F01-658F-98DB5A036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679" y="0"/>
            <a:ext cx="10515600" cy="12668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z="3200" dirty="0">
                <a:latin typeface="Game of Thrones" panose="02000500000000000000" pitchFamily="2" charset="0"/>
              </a:rPr>
              <a:t>The </a:t>
            </a:r>
            <a:r>
              <a:rPr lang="hu-HU" sz="3200" dirty="0" err="1">
                <a:latin typeface="Game of Thrones" panose="02000500000000000000" pitchFamily="2" charset="0"/>
              </a:rPr>
              <a:t>Vale</a:t>
            </a:r>
            <a:r>
              <a:rPr lang="hu-HU" sz="3200" dirty="0">
                <a:latin typeface="Game of Thrones" panose="02000500000000000000" pitchFamily="2" charset="0"/>
              </a:rPr>
              <a:t> of </a:t>
            </a:r>
            <a:r>
              <a:rPr lang="hu-HU" sz="3200" dirty="0" err="1">
                <a:latin typeface="Game of Thrones" panose="02000500000000000000" pitchFamily="2" charset="0"/>
              </a:rPr>
              <a:t>Arryn</a:t>
            </a:r>
            <a:br>
              <a:rPr lang="hu-HU" sz="3200" dirty="0">
                <a:latin typeface="Game of Thrones" panose="02000500000000000000" pitchFamily="2" charset="0"/>
              </a:rPr>
            </a:br>
            <a:r>
              <a:rPr lang="hu-HU" sz="3200" dirty="0">
                <a:latin typeface="Game of Thrones" panose="02000500000000000000" pitchFamily="2" charset="0"/>
              </a:rPr>
              <a:t>House </a:t>
            </a:r>
            <a:r>
              <a:rPr lang="hu-HU" sz="3200" dirty="0" err="1">
                <a:latin typeface="Game of Thrones" panose="02000500000000000000" pitchFamily="2" charset="0"/>
              </a:rPr>
              <a:t>Arryn</a:t>
            </a:r>
            <a:r>
              <a:rPr lang="hu-HU" sz="3200" dirty="0">
                <a:latin typeface="Game of Thrones" panose="02000500000000000000" pitchFamily="2" charset="0"/>
              </a:rPr>
              <a:t> of </a:t>
            </a:r>
            <a:r>
              <a:rPr lang="hu-HU" sz="3200" dirty="0" err="1">
                <a:latin typeface="Game of Thrones" panose="02000500000000000000" pitchFamily="2" charset="0"/>
              </a:rPr>
              <a:t>the</a:t>
            </a:r>
            <a:r>
              <a:rPr lang="hu-HU" sz="3200" dirty="0">
                <a:latin typeface="Game of Thrones" panose="02000500000000000000" pitchFamily="2" charset="0"/>
              </a:rPr>
              <a:t> </a:t>
            </a:r>
            <a:r>
              <a:rPr lang="hu-HU" sz="3200" dirty="0" err="1">
                <a:latin typeface="Game of Thrones" panose="02000500000000000000" pitchFamily="2" charset="0"/>
              </a:rPr>
              <a:t>Eyrie</a:t>
            </a:r>
            <a:endParaRPr lang="hu-HU" sz="3200" dirty="0">
              <a:latin typeface="Game of Thrones" panose="02000500000000000000" pitchFamily="2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F245F280-CDCE-9DD5-EFD0-F9A0644335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0000" y="180000"/>
            <a:ext cx="1307997" cy="144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r/gameofthrones - Detailed map of Westeros.">
            <a:extLst>
              <a:ext uri="{FF2B5EF4-FFF2-40B4-BE49-F238E27FC236}">
                <a16:creationId xmlns:a16="http://schemas.microsoft.com/office/drawing/2014/main" id="{C64CBA99-28EB-2E80-4D4B-311226B77C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69" t="40687" r="9297" b="34918"/>
          <a:stretch/>
        </p:blipFill>
        <p:spPr bwMode="auto">
          <a:xfrm>
            <a:off x="2359216" y="1440000"/>
            <a:ext cx="7473568" cy="4680000"/>
          </a:xfrm>
          <a:prstGeom prst="roundRect">
            <a:avLst/>
          </a:prstGeom>
          <a:noFill/>
          <a:effectLst>
            <a:innerShdw blurRad="114300">
              <a:prstClr val="black"/>
            </a:innerShdw>
            <a:reflection blurRad="6350" stA="50000" endA="295" endPos="92000" dist="1016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882F6C09-C3A1-D23D-DD79-333008D987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7600" y="1734755"/>
            <a:ext cx="2184400" cy="438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6309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32795AB-5678-5F01-658F-98DB5A036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25730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hu-HU" sz="3200" dirty="0">
                <a:latin typeface="Game of Thrones" panose="02000500000000000000" pitchFamily="2" charset="0"/>
              </a:rPr>
              <a:t>The </a:t>
            </a:r>
            <a:r>
              <a:rPr lang="hu-HU" sz="3200" dirty="0" err="1">
                <a:latin typeface="Game of Thrones" panose="02000500000000000000" pitchFamily="2" charset="0"/>
              </a:rPr>
              <a:t>Westerlands</a:t>
            </a:r>
            <a:r>
              <a:rPr lang="hu-HU" sz="3200" dirty="0">
                <a:latin typeface="Game of Thrones" panose="02000500000000000000" pitchFamily="2" charset="0"/>
              </a:rPr>
              <a:t> </a:t>
            </a:r>
            <a:br>
              <a:rPr lang="hu-HU" sz="3200" dirty="0">
                <a:latin typeface="Game of Thrones" panose="02000500000000000000" pitchFamily="2" charset="0"/>
              </a:rPr>
            </a:br>
            <a:r>
              <a:rPr lang="hu-HU" sz="3200" dirty="0">
                <a:latin typeface="Game of Thrones" panose="02000500000000000000" pitchFamily="2" charset="0"/>
              </a:rPr>
              <a:t>house </a:t>
            </a:r>
            <a:r>
              <a:rPr lang="hu-HU" sz="3200" dirty="0" err="1">
                <a:latin typeface="Game of Thrones" panose="02000500000000000000" pitchFamily="2" charset="0"/>
              </a:rPr>
              <a:t>Lannister</a:t>
            </a:r>
            <a:r>
              <a:rPr lang="hu-HU" sz="3200" dirty="0">
                <a:latin typeface="Game of Thrones" panose="02000500000000000000" pitchFamily="2" charset="0"/>
              </a:rPr>
              <a:t> of </a:t>
            </a:r>
            <a:r>
              <a:rPr lang="hu-HU" sz="3200" dirty="0" err="1">
                <a:latin typeface="Game of Thrones" panose="02000500000000000000" pitchFamily="2" charset="0"/>
              </a:rPr>
              <a:t>Casterley</a:t>
            </a:r>
            <a:r>
              <a:rPr lang="hu-HU" sz="3200" dirty="0">
                <a:latin typeface="Game of Thrones" panose="02000500000000000000" pitchFamily="2" charset="0"/>
              </a:rPr>
              <a:t> Rock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06747813-DA53-8062-718F-3F33BD6DBC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0000" y="180000"/>
            <a:ext cx="1308000" cy="144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r/gameofthrones - Detailed map of Westeros.">
            <a:extLst>
              <a:ext uri="{FF2B5EF4-FFF2-40B4-BE49-F238E27FC236}">
                <a16:creationId xmlns:a16="http://schemas.microsoft.com/office/drawing/2014/main" id="{20F71405-5EFA-B055-69B7-1FF4562B55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48" t="50803" r="43961" b="28618"/>
          <a:stretch/>
        </p:blipFill>
        <p:spPr bwMode="auto">
          <a:xfrm>
            <a:off x="2326000" y="1440000"/>
            <a:ext cx="7540000" cy="4680000"/>
          </a:xfrm>
          <a:prstGeom prst="roundRect">
            <a:avLst/>
          </a:prstGeom>
          <a:noFill/>
          <a:effectLst>
            <a:innerShdw blurRad="114300">
              <a:prstClr val="black"/>
            </a:innerShdw>
            <a:reflection blurRad="6350" stA="50000" endA="295" endPos="92000" dist="1016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604033EB-F921-0A3E-B53A-927358EF7F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7600" y="1734755"/>
            <a:ext cx="2184400" cy="438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039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2ED5FFE6-9FDA-B77B-806E-9608B34D5A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0000" y="180000"/>
            <a:ext cx="1308001" cy="144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532795AB-5678-5F01-658F-98DB5A036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hu-HU" sz="3200" dirty="0">
                <a:latin typeface="Game of Thrones" panose="02000500000000000000" pitchFamily="2" charset="0"/>
              </a:rPr>
              <a:t>The </a:t>
            </a:r>
            <a:r>
              <a:rPr lang="hu-HU" sz="3200" dirty="0" err="1">
                <a:latin typeface="Game of Thrones" panose="02000500000000000000" pitchFamily="2" charset="0"/>
              </a:rPr>
              <a:t>Crownlands</a:t>
            </a:r>
            <a:br>
              <a:rPr lang="hu-HU" sz="3200" dirty="0">
                <a:latin typeface="Game of Thrones" panose="02000500000000000000" pitchFamily="2" charset="0"/>
              </a:rPr>
            </a:br>
            <a:r>
              <a:rPr lang="hu-HU" sz="3200" dirty="0">
                <a:latin typeface="Game of Thrones" panose="02000500000000000000" pitchFamily="2" charset="0"/>
              </a:rPr>
              <a:t>House </a:t>
            </a:r>
            <a:r>
              <a:rPr lang="hu-HU" sz="3200" dirty="0" err="1">
                <a:latin typeface="Game of Thrones" panose="02000500000000000000" pitchFamily="2" charset="0"/>
              </a:rPr>
              <a:t>Baratheon</a:t>
            </a:r>
            <a:r>
              <a:rPr lang="hu-HU" sz="3200" dirty="0">
                <a:latin typeface="Game of Thrones" panose="02000500000000000000" pitchFamily="2" charset="0"/>
              </a:rPr>
              <a:t> of </a:t>
            </a:r>
            <a:r>
              <a:rPr lang="hu-HU" sz="3200" dirty="0" err="1">
                <a:latin typeface="Game of Thrones" panose="02000500000000000000" pitchFamily="2" charset="0"/>
              </a:rPr>
              <a:t>King’s</a:t>
            </a:r>
            <a:r>
              <a:rPr lang="hu-HU" sz="3200" dirty="0">
                <a:latin typeface="Game of Thrones" panose="02000500000000000000" pitchFamily="2" charset="0"/>
              </a:rPr>
              <a:t> </a:t>
            </a:r>
            <a:r>
              <a:rPr lang="hu-HU" sz="3200" dirty="0" err="1">
                <a:latin typeface="Game of Thrones" panose="02000500000000000000" pitchFamily="2" charset="0"/>
              </a:rPr>
              <a:t>Landing</a:t>
            </a:r>
            <a:endParaRPr lang="hu-HU" sz="3200" dirty="0">
              <a:latin typeface="Game of Thrones" panose="02000500000000000000" pitchFamily="2" charset="0"/>
            </a:endParaRPr>
          </a:p>
        </p:txBody>
      </p:sp>
      <p:pic>
        <p:nvPicPr>
          <p:cNvPr id="3" name="Picture 2" descr="r/gameofthrones - Detailed map of Westeros.">
            <a:extLst>
              <a:ext uri="{FF2B5EF4-FFF2-40B4-BE49-F238E27FC236}">
                <a16:creationId xmlns:a16="http://schemas.microsoft.com/office/drawing/2014/main" id="{F96B35D6-A420-CFAB-63D3-134394164E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26" t="57673" r="21226" b="17389"/>
          <a:stretch/>
        </p:blipFill>
        <p:spPr bwMode="auto">
          <a:xfrm>
            <a:off x="2471000" y="1440000"/>
            <a:ext cx="7250000" cy="4680000"/>
          </a:xfrm>
          <a:prstGeom prst="roundRect">
            <a:avLst/>
          </a:prstGeom>
          <a:noFill/>
          <a:effectLst>
            <a:innerShdw blurRad="114300">
              <a:prstClr val="black"/>
            </a:innerShdw>
            <a:reflection blurRad="6350" stA="50000" endA="295" endPos="92000" dist="1016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79A45CCD-62CD-0236-AD07-E22880DB3E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7600" y="1734755"/>
            <a:ext cx="2184400" cy="438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996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>
            <a:extLst>
              <a:ext uri="{FF2B5EF4-FFF2-40B4-BE49-F238E27FC236}">
                <a16:creationId xmlns:a16="http://schemas.microsoft.com/office/drawing/2014/main" id="{5CD134B3-6FDA-C7E7-36EA-8A0B7E8B8F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0000" y="180000"/>
            <a:ext cx="1308001" cy="144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532795AB-5678-5F01-658F-98DB5A036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26682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hu-HU" sz="3200" dirty="0">
                <a:latin typeface="Game of Thrones" panose="02000500000000000000" pitchFamily="2" charset="0"/>
              </a:rPr>
              <a:t>The </a:t>
            </a:r>
            <a:r>
              <a:rPr lang="hu-HU" sz="3200" dirty="0" err="1">
                <a:latin typeface="Game of Thrones" panose="02000500000000000000" pitchFamily="2" charset="0"/>
              </a:rPr>
              <a:t>Reach</a:t>
            </a:r>
            <a:br>
              <a:rPr lang="hu-HU" sz="3200" dirty="0">
                <a:latin typeface="Game of Thrones" panose="02000500000000000000" pitchFamily="2" charset="0"/>
              </a:rPr>
            </a:br>
            <a:r>
              <a:rPr lang="hu-HU" sz="3200" dirty="0">
                <a:latin typeface="Game of Thrones" panose="02000500000000000000" pitchFamily="2" charset="0"/>
              </a:rPr>
              <a:t>House </a:t>
            </a:r>
            <a:r>
              <a:rPr lang="hu-HU" sz="3200" dirty="0" err="1">
                <a:latin typeface="Game of Thrones" panose="02000500000000000000" pitchFamily="2" charset="0"/>
              </a:rPr>
              <a:t>Tyrell</a:t>
            </a:r>
            <a:r>
              <a:rPr lang="hu-HU" sz="3200" dirty="0">
                <a:latin typeface="Game of Thrones" panose="02000500000000000000" pitchFamily="2" charset="0"/>
              </a:rPr>
              <a:t> of </a:t>
            </a:r>
            <a:r>
              <a:rPr lang="hu-HU" sz="3200" dirty="0" err="1">
                <a:latin typeface="Game of Thrones" panose="02000500000000000000" pitchFamily="2" charset="0"/>
              </a:rPr>
              <a:t>Highgarden</a:t>
            </a:r>
            <a:r>
              <a:rPr lang="hu-HU" sz="3200" dirty="0">
                <a:latin typeface="Game of Thrones" panose="02000500000000000000" pitchFamily="2" charset="0"/>
              </a:rPr>
              <a:t> </a:t>
            </a:r>
          </a:p>
        </p:txBody>
      </p:sp>
      <p:pic>
        <p:nvPicPr>
          <p:cNvPr id="3" name="Picture 2" descr="r/gameofthrones - Detailed map of Westeros.">
            <a:extLst>
              <a:ext uri="{FF2B5EF4-FFF2-40B4-BE49-F238E27FC236}">
                <a16:creationId xmlns:a16="http://schemas.microsoft.com/office/drawing/2014/main" id="{A8C58A82-F480-A720-5920-A942A2275D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" t="68753" r="40075" b="6761"/>
          <a:stretch/>
        </p:blipFill>
        <p:spPr bwMode="auto">
          <a:xfrm>
            <a:off x="2282649" y="1440000"/>
            <a:ext cx="7626703" cy="4680000"/>
          </a:xfrm>
          <a:prstGeom prst="roundRect">
            <a:avLst/>
          </a:prstGeom>
          <a:noFill/>
          <a:effectLst>
            <a:innerShdw blurRad="114300">
              <a:prstClr val="black"/>
            </a:innerShdw>
            <a:reflection blurRad="6350" stA="50000" endA="295" endPos="92000" dist="1016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6BF4E346-D80E-4DAE-ACC3-E7C915E1EC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7600" y="1734755"/>
            <a:ext cx="2184400" cy="438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7088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32795AB-5678-5F01-658F-98DB5A036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27635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hu-HU" sz="3200" dirty="0">
                <a:latin typeface="Game of Thrones" panose="02000500000000000000" pitchFamily="2" charset="0"/>
              </a:rPr>
              <a:t>The </a:t>
            </a:r>
            <a:r>
              <a:rPr lang="hu-HU" sz="3200" dirty="0" err="1">
                <a:latin typeface="Game of Thrones" panose="02000500000000000000" pitchFamily="2" charset="0"/>
              </a:rPr>
              <a:t>Stormlands</a:t>
            </a:r>
            <a:br>
              <a:rPr lang="hu-HU" sz="3200" dirty="0">
                <a:latin typeface="Game of Thrones" panose="02000500000000000000" pitchFamily="2" charset="0"/>
              </a:rPr>
            </a:br>
            <a:r>
              <a:rPr lang="hu-HU" sz="3200" dirty="0">
                <a:latin typeface="Game of Thrones" panose="02000500000000000000" pitchFamily="2" charset="0"/>
              </a:rPr>
              <a:t>House </a:t>
            </a:r>
            <a:r>
              <a:rPr lang="hu-HU" sz="3200" dirty="0" err="1">
                <a:latin typeface="Game of Thrones" panose="02000500000000000000" pitchFamily="2" charset="0"/>
              </a:rPr>
              <a:t>Baratheon</a:t>
            </a:r>
            <a:r>
              <a:rPr lang="hu-HU" sz="3200" dirty="0">
                <a:latin typeface="Game of Thrones" panose="02000500000000000000" pitchFamily="2" charset="0"/>
              </a:rPr>
              <a:t> of </a:t>
            </a:r>
            <a:r>
              <a:rPr lang="hu-HU" sz="3200" dirty="0" err="1">
                <a:latin typeface="Game of Thrones" panose="02000500000000000000" pitchFamily="2" charset="0"/>
              </a:rPr>
              <a:t>Storm’s</a:t>
            </a:r>
            <a:r>
              <a:rPr lang="hu-HU" sz="3200" dirty="0">
                <a:latin typeface="Game of Thrones" panose="02000500000000000000" pitchFamily="2" charset="0"/>
              </a:rPr>
              <a:t> End</a:t>
            </a:r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DDC5022A-DAFE-81F7-17C2-728B16A9A7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0000" y="180000"/>
            <a:ext cx="1308001" cy="144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r/gameofthrones - Detailed map of Westeros.">
            <a:extLst>
              <a:ext uri="{FF2B5EF4-FFF2-40B4-BE49-F238E27FC236}">
                <a16:creationId xmlns:a16="http://schemas.microsoft.com/office/drawing/2014/main" id="{55902D30-951B-6539-7DE4-AFCD8A62B4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27" t="65883" r="12120" b="10577"/>
          <a:stretch/>
        </p:blipFill>
        <p:spPr bwMode="auto">
          <a:xfrm>
            <a:off x="2375606" y="1440000"/>
            <a:ext cx="7440789" cy="4680000"/>
          </a:xfrm>
          <a:prstGeom prst="roundRect">
            <a:avLst/>
          </a:prstGeom>
          <a:noFill/>
          <a:effectLst>
            <a:innerShdw blurRad="114300">
              <a:prstClr val="black"/>
            </a:innerShdw>
            <a:reflection blurRad="6350" stA="50000" endA="295" endPos="92000" dist="1016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4483B8E8-C1BC-B445-5C5B-339B88B407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7600" y="1734755"/>
            <a:ext cx="2184400" cy="438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5240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32795AB-5678-5F01-658F-98DB5A036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276350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hu-HU" sz="3200" dirty="0" err="1">
                <a:latin typeface="Game of Thrones" panose="02000500000000000000" pitchFamily="2" charset="0"/>
              </a:rPr>
              <a:t>Dorne</a:t>
            </a:r>
            <a:br>
              <a:rPr lang="hu-HU" sz="3200" dirty="0">
                <a:latin typeface="Game of Thrones" panose="02000500000000000000" pitchFamily="2" charset="0"/>
              </a:rPr>
            </a:br>
            <a:r>
              <a:rPr lang="hu-HU" sz="3200" dirty="0">
                <a:latin typeface="Game of Thrones" panose="02000500000000000000" pitchFamily="2" charset="0"/>
              </a:rPr>
              <a:t>House </a:t>
            </a:r>
            <a:r>
              <a:rPr lang="hu-HU" sz="3200" dirty="0" err="1">
                <a:latin typeface="Game of Thrones" panose="02000500000000000000" pitchFamily="2" charset="0"/>
              </a:rPr>
              <a:t>Nymeros</a:t>
            </a:r>
            <a:r>
              <a:rPr lang="hu-HU" sz="3200" dirty="0">
                <a:latin typeface="Game of Thrones" panose="02000500000000000000" pitchFamily="2" charset="0"/>
              </a:rPr>
              <a:t> Martell of </a:t>
            </a:r>
            <a:r>
              <a:rPr lang="hu-HU" sz="3200" dirty="0" err="1">
                <a:latin typeface="Game of Thrones" panose="02000500000000000000" pitchFamily="2" charset="0"/>
              </a:rPr>
              <a:t>Sunspear</a:t>
            </a:r>
            <a:endParaRPr lang="hu-HU" sz="3200" dirty="0">
              <a:latin typeface="Game of Thrones" panose="02000500000000000000" pitchFamily="2" charset="0"/>
            </a:endParaRPr>
          </a:p>
        </p:txBody>
      </p:sp>
      <p:pic>
        <p:nvPicPr>
          <p:cNvPr id="7174" name="Picture 6">
            <a:extLst>
              <a:ext uri="{FF2B5EF4-FFF2-40B4-BE49-F238E27FC236}">
                <a16:creationId xmlns:a16="http://schemas.microsoft.com/office/drawing/2014/main" id="{52CD8378-93C7-FA8D-CCF7-394A90F59E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0000" y="180000"/>
            <a:ext cx="1440000" cy="144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r/gameofthrones - Detailed map of Westeros.">
            <a:extLst>
              <a:ext uri="{FF2B5EF4-FFF2-40B4-BE49-F238E27FC236}">
                <a16:creationId xmlns:a16="http://schemas.microsoft.com/office/drawing/2014/main" id="{B209EB88-D468-B1E0-EFC8-2CB0780816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96" t="75881" r="19876" b="438"/>
          <a:stretch/>
        </p:blipFill>
        <p:spPr bwMode="auto">
          <a:xfrm>
            <a:off x="2346524" y="1440000"/>
            <a:ext cx="7498953" cy="4680000"/>
          </a:xfrm>
          <a:prstGeom prst="roundRect">
            <a:avLst/>
          </a:prstGeom>
          <a:noFill/>
          <a:effectLst>
            <a:innerShdw blurRad="114300">
              <a:prstClr val="black"/>
            </a:innerShdw>
            <a:reflection blurRad="6350" stA="50000" endA="295" endPos="92000" dist="1016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500BF2FC-D53C-08BD-38A5-C957FF2EEE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7600" y="1734755"/>
            <a:ext cx="2184400" cy="438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0433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CAC084F-8D46-4DD4-93A8-B09396D26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latin typeface="Game of Thrones" panose="02000500000000000000" pitchFamily="2" charset="0"/>
              </a:rPr>
              <a:t>City </a:t>
            </a:r>
            <a:r>
              <a:rPr lang="hu-HU" dirty="0" err="1">
                <a:latin typeface="Game of Thrones" panose="02000500000000000000" pitchFamily="2" charset="0"/>
              </a:rPr>
              <a:t>list</a:t>
            </a:r>
            <a:endParaRPr lang="hu-HU" dirty="0">
              <a:latin typeface="Game of Thrones" panose="02000500000000000000" pitchFamily="2" charset="0"/>
            </a:endParaRPr>
          </a:p>
        </p:txBody>
      </p:sp>
      <p:graphicFrame>
        <p:nvGraphicFramePr>
          <p:cNvPr id="4" name="Tartalom helye 3">
            <a:extLst>
              <a:ext uri="{FF2B5EF4-FFF2-40B4-BE49-F238E27FC236}">
                <a16:creationId xmlns:a16="http://schemas.microsoft.com/office/drawing/2014/main" id="{F9CC9557-681D-591A-678C-98B40A433D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5803272"/>
              </p:ext>
            </p:extLst>
          </p:nvPr>
        </p:nvGraphicFramePr>
        <p:xfrm>
          <a:off x="342900" y="1901825"/>
          <a:ext cx="11506200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2700">
                  <a:extLst>
                    <a:ext uri="{9D8B030D-6E8A-4147-A177-3AD203B41FA5}">
                      <a16:colId xmlns:a16="http://schemas.microsoft.com/office/drawing/2014/main" val="3584981584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775314274"/>
                    </a:ext>
                  </a:extLst>
                </a:gridCol>
                <a:gridCol w="6972300">
                  <a:extLst>
                    <a:ext uri="{9D8B030D-6E8A-4147-A177-3AD203B41FA5}">
                      <a16:colId xmlns:a16="http://schemas.microsoft.com/office/drawing/2014/main" val="205236143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hu-HU" sz="2400" dirty="0" err="1"/>
                        <a:t>Region</a:t>
                      </a:r>
                      <a:endParaRPr lang="hu-HU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56565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400" dirty="0"/>
                        <a:t>Capital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56565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400" dirty="0" err="1"/>
                        <a:t>Important</a:t>
                      </a:r>
                      <a:r>
                        <a:rPr lang="hu-HU" sz="2400" dirty="0"/>
                        <a:t> </a:t>
                      </a:r>
                      <a:r>
                        <a:rPr lang="hu-HU" sz="2400" dirty="0" err="1"/>
                        <a:t>cities</a:t>
                      </a:r>
                      <a:endParaRPr lang="hu-HU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56565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1496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sz="2400" b="1" dirty="0"/>
                        <a:t>The </a:t>
                      </a:r>
                      <a:r>
                        <a:rPr lang="hu-HU" sz="2400" b="1" dirty="0" err="1"/>
                        <a:t>North</a:t>
                      </a:r>
                      <a:endParaRPr lang="hu-HU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6D4C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400" dirty="0" err="1"/>
                        <a:t>Winterfell</a:t>
                      </a:r>
                      <a:endParaRPr lang="hu-HU" sz="2400" dirty="0"/>
                    </a:p>
                  </a:txBody>
                  <a:tcPr>
                    <a:solidFill>
                      <a:srgbClr val="D6D4C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400" i="1" dirty="0"/>
                        <a:t>White Harbor</a:t>
                      </a:r>
                      <a:r>
                        <a:rPr lang="hu-HU" sz="2400" dirty="0"/>
                        <a:t>, </a:t>
                      </a:r>
                      <a:r>
                        <a:rPr lang="hu-HU" sz="2400" i="1" dirty="0" err="1"/>
                        <a:t>Widow’s</a:t>
                      </a:r>
                      <a:r>
                        <a:rPr lang="hu-HU" sz="2400" i="1" dirty="0"/>
                        <a:t> </a:t>
                      </a:r>
                      <a:r>
                        <a:rPr lang="hu-HU" sz="2400" i="1" dirty="0" err="1"/>
                        <a:t>Watch</a:t>
                      </a:r>
                      <a:r>
                        <a:rPr lang="hu-HU" sz="2400" dirty="0"/>
                        <a:t>, Karhold, </a:t>
                      </a:r>
                      <a:r>
                        <a:rPr lang="hu-HU" sz="2400" i="1" dirty="0" err="1"/>
                        <a:t>Flint’s</a:t>
                      </a:r>
                      <a:r>
                        <a:rPr lang="hu-HU" sz="2400" i="1" dirty="0"/>
                        <a:t> </a:t>
                      </a:r>
                      <a:r>
                        <a:rPr lang="hu-HU" sz="2400" i="1" dirty="0" err="1"/>
                        <a:t>Finger</a:t>
                      </a:r>
                      <a:endParaRPr lang="hu-HU" sz="2400" i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6D4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0386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sz="2400" b="1" dirty="0"/>
                        <a:t>The </a:t>
                      </a:r>
                      <a:r>
                        <a:rPr lang="hu-HU" sz="2400" b="1" dirty="0" err="1"/>
                        <a:t>Iron</a:t>
                      </a:r>
                      <a:r>
                        <a:rPr lang="hu-HU" sz="2400" b="1" dirty="0"/>
                        <a:t> </a:t>
                      </a:r>
                      <a:r>
                        <a:rPr lang="hu-HU" sz="2400" b="1" dirty="0" err="1"/>
                        <a:t>Islands</a:t>
                      </a:r>
                      <a:endParaRPr lang="hu-HU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400" i="1" dirty="0" err="1"/>
                        <a:t>Pyke</a:t>
                      </a:r>
                      <a:endParaRPr lang="hu-HU" sz="2400" i="1" dirty="0"/>
                    </a:p>
                  </a:txBody>
                  <a:tcPr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400" i="1" dirty="0" err="1"/>
                        <a:t>Harlow</a:t>
                      </a:r>
                      <a:r>
                        <a:rPr lang="hu-HU" sz="2400" i="1" dirty="0"/>
                        <a:t> Port, </a:t>
                      </a:r>
                      <a:r>
                        <a:rPr lang="hu-HU" sz="2400" i="1" dirty="0" err="1"/>
                        <a:t>Orkmont</a:t>
                      </a:r>
                      <a:r>
                        <a:rPr lang="hu-HU" sz="2400" i="1" dirty="0"/>
                        <a:t> Villa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F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9652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sz="2400" b="1" dirty="0"/>
                        <a:t>The </a:t>
                      </a:r>
                      <a:r>
                        <a:rPr lang="hu-HU" sz="2400" b="1" dirty="0" err="1"/>
                        <a:t>Riverlands</a:t>
                      </a:r>
                      <a:endParaRPr lang="hu-HU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6D4C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400" dirty="0" err="1"/>
                        <a:t>Riverrun</a:t>
                      </a:r>
                      <a:endParaRPr lang="hu-HU" sz="2400" dirty="0"/>
                    </a:p>
                  </a:txBody>
                  <a:tcPr>
                    <a:solidFill>
                      <a:srgbClr val="D6D4C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400" i="1" dirty="0" err="1"/>
                        <a:t>Seagard</a:t>
                      </a:r>
                      <a:r>
                        <a:rPr lang="hu-HU" sz="2400" dirty="0"/>
                        <a:t>, The </a:t>
                      </a:r>
                      <a:r>
                        <a:rPr lang="hu-HU" sz="2400" dirty="0" err="1"/>
                        <a:t>Twins</a:t>
                      </a:r>
                      <a:r>
                        <a:rPr lang="hu-HU" sz="2400" dirty="0"/>
                        <a:t>, </a:t>
                      </a:r>
                      <a:r>
                        <a:rPr lang="hu-HU" sz="2400" dirty="0" err="1"/>
                        <a:t>Maidenpool</a:t>
                      </a:r>
                      <a:r>
                        <a:rPr lang="hu-HU" sz="2400" dirty="0"/>
                        <a:t>, </a:t>
                      </a:r>
                      <a:r>
                        <a:rPr lang="hu-HU" sz="2400" dirty="0" err="1"/>
                        <a:t>Stony</a:t>
                      </a:r>
                      <a:r>
                        <a:rPr lang="hu-HU" sz="2400" dirty="0"/>
                        <a:t> </a:t>
                      </a:r>
                      <a:r>
                        <a:rPr lang="hu-HU" sz="2400" dirty="0" err="1"/>
                        <a:t>Sept</a:t>
                      </a:r>
                      <a:endParaRPr lang="hu-HU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6D4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29328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sz="2400" b="1" dirty="0"/>
                        <a:t>The </a:t>
                      </a:r>
                      <a:r>
                        <a:rPr lang="hu-HU" sz="2400" b="1" dirty="0" err="1"/>
                        <a:t>Vale</a:t>
                      </a:r>
                      <a:r>
                        <a:rPr lang="hu-HU" sz="2400" b="1" dirty="0"/>
                        <a:t> of </a:t>
                      </a:r>
                      <a:r>
                        <a:rPr lang="hu-HU" sz="2400" b="1" dirty="0" err="1"/>
                        <a:t>Arryn</a:t>
                      </a:r>
                      <a:endParaRPr lang="hu-HU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400" dirty="0"/>
                        <a:t>The </a:t>
                      </a:r>
                      <a:r>
                        <a:rPr lang="hu-HU" sz="2400" dirty="0" err="1"/>
                        <a:t>Eyrie</a:t>
                      </a:r>
                      <a:endParaRPr lang="hu-HU" sz="2400" dirty="0"/>
                    </a:p>
                  </a:txBody>
                  <a:tcPr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400" i="1" dirty="0" err="1"/>
                        <a:t>Gull</a:t>
                      </a:r>
                      <a:r>
                        <a:rPr lang="hu-HU" sz="2400" i="1" dirty="0"/>
                        <a:t> </a:t>
                      </a:r>
                      <a:r>
                        <a:rPr lang="hu-HU" sz="2400" i="1" dirty="0" err="1"/>
                        <a:t>Town</a:t>
                      </a:r>
                      <a:r>
                        <a:rPr lang="hu-HU" sz="2400" dirty="0"/>
                        <a:t>, </a:t>
                      </a:r>
                      <a:r>
                        <a:rPr lang="hu-HU" sz="2400" i="1" dirty="0" err="1"/>
                        <a:t>Runestone</a:t>
                      </a:r>
                      <a:r>
                        <a:rPr lang="hu-HU" sz="2400" dirty="0"/>
                        <a:t>, </a:t>
                      </a:r>
                      <a:r>
                        <a:rPr lang="hu-HU" sz="2400" i="1" dirty="0" err="1"/>
                        <a:t>Ironoaks</a:t>
                      </a:r>
                      <a:r>
                        <a:rPr lang="hu-HU" sz="2400" dirty="0"/>
                        <a:t>, </a:t>
                      </a:r>
                      <a:r>
                        <a:rPr lang="hu-HU" sz="2400" dirty="0" err="1"/>
                        <a:t>Longbow</a:t>
                      </a:r>
                      <a:r>
                        <a:rPr lang="hu-HU" sz="2400" dirty="0"/>
                        <a:t> Hall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F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994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sz="2400" b="1" dirty="0"/>
                        <a:t>The </a:t>
                      </a:r>
                      <a:r>
                        <a:rPr lang="hu-HU" sz="2400" b="1" dirty="0" err="1"/>
                        <a:t>Westerlands</a:t>
                      </a:r>
                      <a:endParaRPr lang="hu-HU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6D4C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400" i="1" dirty="0" err="1"/>
                        <a:t>Casterley</a:t>
                      </a:r>
                      <a:r>
                        <a:rPr lang="hu-HU" sz="2400" i="1" dirty="0"/>
                        <a:t> Rock</a:t>
                      </a:r>
                    </a:p>
                  </a:txBody>
                  <a:tcPr>
                    <a:solidFill>
                      <a:srgbClr val="D6D4C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400" i="1" dirty="0" err="1"/>
                        <a:t>Lannisport</a:t>
                      </a:r>
                      <a:r>
                        <a:rPr lang="hu-HU" sz="2400" dirty="0"/>
                        <a:t>, </a:t>
                      </a:r>
                      <a:r>
                        <a:rPr lang="hu-HU" sz="2400" i="1" dirty="0" err="1"/>
                        <a:t>Crakenhall</a:t>
                      </a:r>
                      <a:r>
                        <a:rPr lang="hu-HU" sz="2400" dirty="0"/>
                        <a:t>, </a:t>
                      </a:r>
                      <a:r>
                        <a:rPr lang="hu-HU" sz="2400" i="1" dirty="0"/>
                        <a:t>The </a:t>
                      </a:r>
                      <a:r>
                        <a:rPr lang="hu-HU" sz="2400" i="1" dirty="0" err="1"/>
                        <a:t>Crag</a:t>
                      </a:r>
                      <a:r>
                        <a:rPr lang="hu-HU" sz="2400" dirty="0"/>
                        <a:t>, </a:t>
                      </a:r>
                      <a:r>
                        <a:rPr lang="hu-HU" sz="2400" dirty="0" err="1"/>
                        <a:t>Silverhill</a:t>
                      </a:r>
                      <a:endParaRPr lang="hu-HU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6D4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3117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sz="2400" b="1" dirty="0"/>
                        <a:t>The </a:t>
                      </a:r>
                      <a:r>
                        <a:rPr lang="hu-HU" sz="2400" b="1" dirty="0" err="1"/>
                        <a:t>Crownlands</a:t>
                      </a:r>
                      <a:endParaRPr lang="hu-HU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400" i="1" dirty="0" err="1"/>
                        <a:t>King’s</a:t>
                      </a:r>
                      <a:r>
                        <a:rPr lang="hu-HU" sz="2400" i="1" dirty="0"/>
                        <a:t> </a:t>
                      </a:r>
                      <a:r>
                        <a:rPr lang="hu-HU" sz="2400" i="1" dirty="0" err="1"/>
                        <a:t>Landing</a:t>
                      </a:r>
                      <a:endParaRPr lang="hu-HU" sz="2400" i="1" dirty="0"/>
                    </a:p>
                  </a:txBody>
                  <a:tcPr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400" i="1" dirty="0" err="1"/>
                        <a:t>Dragonstone</a:t>
                      </a:r>
                      <a:r>
                        <a:rPr lang="hu-HU" sz="2400" dirty="0"/>
                        <a:t>, </a:t>
                      </a:r>
                      <a:r>
                        <a:rPr lang="hu-HU" sz="2400" i="1" dirty="0"/>
                        <a:t>Sharp </a:t>
                      </a:r>
                      <a:r>
                        <a:rPr lang="hu-HU" sz="2400" i="1" dirty="0" err="1"/>
                        <a:t>Point</a:t>
                      </a:r>
                      <a:r>
                        <a:rPr lang="hu-HU" sz="2400" dirty="0"/>
                        <a:t>, </a:t>
                      </a:r>
                      <a:r>
                        <a:rPr lang="hu-HU" sz="2400" i="1" dirty="0" err="1"/>
                        <a:t>Duskendale</a:t>
                      </a:r>
                      <a:r>
                        <a:rPr lang="hu-HU" sz="2400" dirty="0"/>
                        <a:t>, </a:t>
                      </a:r>
                      <a:r>
                        <a:rPr lang="hu-HU" sz="2400" dirty="0" err="1"/>
                        <a:t>Rosby</a:t>
                      </a:r>
                      <a:endParaRPr lang="hu-HU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F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83889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sz="2400" b="1" dirty="0"/>
                        <a:t>The </a:t>
                      </a:r>
                      <a:r>
                        <a:rPr lang="hu-HU" sz="2400" b="1" dirty="0" err="1"/>
                        <a:t>Reach</a:t>
                      </a:r>
                      <a:endParaRPr lang="hu-HU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D6D4C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400" dirty="0" err="1"/>
                        <a:t>Highgarden</a:t>
                      </a:r>
                      <a:endParaRPr lang="hu-HU" sz="2400" dirty="0"/>
                    </a:p>
                  </a:txBody>
                  <a:tcPr>
                    <a:solidFill>
                      <a:srgbClr val="D6D4C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400" i="1" dirty="0"/>
                        <a:t>Old </a:t>
                      </a:r>
                      <a:r>
                        <a:rPr lang="hu-HU" sz="2400" i="1" dirty="0" err="1"/>
                        <a:t>Town</a:t>
                      </a:r>
                      <a:r>
                        <a:rPr lang="hu-HU" sz="2400" dirty="0"/>
                        <a:t>, </a:t>
                      </a:r>
                      <a:r>
                        <a:rPr lang="hu-HU" sz="2400" i="1" dirty="0" err="1"/>
                        <a:t>Three</a:t>
                      </a:r>
                      <a:r>
                        <a:rPr lang="hu-HU" sz="2400" i="1" dirty="0"/>
                        <a:t> </a:t>
                      </a:r>
                      <a:r>
                        <a:rPr lang="hu-HU" sz="2400" i="1" dirty="0" err="1"/>
                        <a:t>Towers</a:t>
                      </a:r>
                      <a:r>
                        <a:rPr lang="hu-HU" sz="2400" dirty="0"/>
                        <a:t>, Old </a:t>
                      </a:r>
                      <a:r>
                        <a:rPr lang="hu-HU" sz="2400" dirty="0" err="1"/>
                        <a:t>Oak</a:t>
                      </a:r>
                      <a:r>
                        <a:rPr lang="hu-HU" sz="2400" dirty="0"/>
                        <a:t>, </a:t>
                      </a:r>
                      <a:r>
                        <a:rPr lang="hu-HU" sz="2400" dirty="0" err="1"/>
                        <a:t>Longtable</a:t>
                      </a:r>
                      <a:endParaRPr lang="hu-HU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D6D4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25631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sz="2400" b="1" dirty="0"/>
                        <a:t>The </a:t>
                      </a:r>
                      <a:r>
                        <a:rPr lang="hu-HU" sz="2400" b="1" dirty="0" err="1"/>
                        <a:t>Stormlands</a:t>
                      </a:r>
                      <a:endParaRPr lang="hu-HU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400" i="1" dirty="0" err="1"/>
                        <a:t>Storm’s</a:t>
                      </a:r>
                      <a:r>
                        <a:rPr lang="hu-HU" sz="2400" i="1" dirty="0"/>
                        <a:t> End</a:t>
                      </a:r>
                    </a:p>
                  </a:txBody>
                  <a:tcPr>
                    <a:solidFill>
                      <a:srgbClr val="CFCF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400" i="1" dirty="0" err="1"/>
                        <a:t>Greenstone</a:t>
                      </a:r>
                      <a:r>
                        <a:rPr lang="hu-HU" sz="2400" dirty="0"/>
                        <a:t>, </a:t>
                      </a:r>
                      <a:r>
                        <a:rPr lang="hu-HU" sz="2400" dirty="0" err="1"/>
                        <a:t>Nightsong</a:t>
                      </a:r>
                      <a:r>
                        <a:rPr lang="hu-HU" sz="2400" dirty="0"/>
                        <a:t>, </a:t>
                      </a:r>
                      <a:r>
                        <a:rPr lang="hu-HU" sz="2400" dirty="0" err="1"/>
                        <a:t>Bronzegate</a:t>
                      </a:r>
                      <a:r>
                        <a:rPr lang="hu-HU" sz="2400" dirty="0"/>
                        <a:t>, Summerhall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CFC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5122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u-HU" sz="2400" b="1" dirty="0" err="1"/>
                        <a:t>Dorne</a:t>
                      </a:r>
                      <a:endParaRPr lang="hu-HU" sz="24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4C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400" i="1" dirty="0" err="1"/>
                        <a:t>Sunspear</a:t>
                      </a:r>
                      <a:endParaRPr lang="hu-HU" sz="2400" i="1" dirty="0"/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4C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u-HU" sz="2400" i="1" dirty="0" err="1"/>
                        <a:t>Yronwood</a:t>
                      </a:r>
                      <a:r>
                        <a:rPr lang="hu-HU" sz="2400" dirty="0"/>
                        <a:t>, </a:t>
                      </a:r>
                      <a:r>
                        <a:rPr lang="hu-HU" sz="2400" i="1" dirty="0" err="1"/>
                        <a:t>Starfall</a:t>
                      </a:r>
                      <a:r>
                        <a:rPr lang="hu-HU" sz="2400" dirty="0"/>
                        <a:t>, Hellholt, </a:t>
                      </a:r>
                      <a:r>
                        <a:rPr lang="hu-HU" sz="2400" dirty="0" err="1"/>
                        <a:t>Godgrace</a:t>
                      </a:r>
                      <a:endParaRPr lang="hu-HU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4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84903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93828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DFCED038-1CC6-B276-316F-A366F22623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 err="1">
                <a:latin typeface="Game of Thrones" panose="02000500000000000000" pitchFamily="2" charset="0"/>
              </a:rPr>
              <a:t>Presentation</a:t>
            </a:r>
            <a:r>
              <a:rPr lang="hu-HU" dirty="0">
                <a:latin typeface="Game of Thrones" panose="02000500000000000000" pitchFamily="2" charset="0"/>
              </a:rPr>
              <a:t> </a:t>
            </a:r>
            <a:r>
              <a:rPr lang="hu-HU" dirty="0" err="1">
                <a:latin typeface="Game of Thrones" panose="02000500000000000000" pitchFamily="2" charset="0"/>
              </a:rPr>
              <a:t>template</a:t>
            </a:r>
            <a:endParaRPr lang="hu-HU" dirty="0">
              <a:latin typeface="Game of Thrones" panose="02000500000000000000" pitchFamily="2" charset="0"/>
            </a:endParaRPr>
          </a:p>
        </p:txBody>
      </p:sp>
      <p:sp>
        <p:nvSpPr>
          <p:cNvPr id="5" name="Alcím 4">
            <a:extLst>
              <a:ext uri="{FF2B5EF4-FFF2-40B4-BE49-F238E27FC236}">
                <a16:creationId xmlns:a16="http://schemas.microsoft.com/office/drawing/2014/main" id="{B35259FF-2D79-B0E9-D102-98750AA7ED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75395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1D7C1DF-1016-83B9-113B-B92B61D4E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latin typeface="Game of Thrones" panose="02000500000000000000" pitchFamily="2" charset="0"/>
              </a:rPr>
              <a:t>Agenda</a:t>
            </a:r>
            <a:r>
              <a:rPr lang="hu-HU" dirty="0">
                <a:latin typeface="+mn-lt"/>
              </a:rPr>
              <a:t>,</a:t>
            </a:r>
            <a:r>
              <a:rPr lang="hu-HU" dirty="0">
                <a:latin typeface="Game of Thrones" panose="02000500000000000000" pitchFamily="2" charset="0"/>
              </a:rPr>
              <a:t> </a:t>
            </a:r>
            <a:r>
              <a:rPr lang="hu-HU" dirty="0" err="1">
                <a:latin typeface="Game of Thrones" panose="02000500000000000000" pitchFamily="2" charset="0"/>
              </a:rPr>
              <a:t>Setup</a:t>
            </a:r>
            <a:endParaRPr lang="hu-HU" dirty="0">
              <a:latin typeface="Game of Thrones" panose="02000500000000000000" pitchFamily="2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CA50F1D-3C46-F7F1-ED90-BDE250743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>
              <a:lnSpc>
                <a:spcPct val="170000"/>
              </a:lnSpc>
              <a:spcBef>
                <a:spcPts val="0"/>
              </a:spcBef>
              <a:buBlip>
                <a:blip r:embed="rId2"/>
              </a:buBlip>
            </a:pPr>
            <a:r>
              <a:rPr lang="hu-HU" sz="4500" dirty="0">
                <a:latin typeface="Franklin Gothic Book" panose="020B0503020102020204" pitchFamily="34" charset="0"/>
              </a:rPr>
              <a:t>The context of </a:t>
            </a:r>
            <a:r>
              <a:rPr lang="hu-HU" sz="4500" dirty="0" err="1">
                <a:latin typeface="Franklin Gothic Book" panose="020B0503020102020204" pitchFamily="34" charset="0"/>
              </a:rPr>
              <a:t>the</a:t>
            </a:r>
            <a:r>
              <a:rPr lang="hu-HU" sz="4500" dirty="0">
                <a:latin typeface="Franklin Gothic Book" panose="020B0503020102020204" pitchFamily="34" charset="0"/>
              </a:rPr>
              <a:t> workshop</a:t>
            </a:r>
          </a:p>
          <a:p>
            <a:pPr>
              <a:lnSpc>
                <a:spcPct val="170000"/>
              </a:lnSpc>
              <a:spcBef>
                <a:spcPts val="0"/>
              </a:spcBef>
              <a:buBlip>
                <a:blip r:embed="rId2"/>
              </a:buBlip>
            </a:pPr>
            <a:r>
              <a:rPr lang="hu-HU" sz="4500" dirty="0" err="1">
                <a:latin typeface="Franklin Gothic Book" panose="020B0503020102020204" pitchFamily="34" charset="0"/>
              </a:rPr>
              <a:t>Theory</a:t>
            </a:r>
            <a:r>
              <a:rPr lang="hu-HU" sz="4500" dirty="0">
                <a:latin typeface="Franklin Gothic Book" panose="020B0503020102020204" pitchFamily="34" charset="0"/>
              </a:rPr>
              <a:t> – </a:t>
            </a:r>
            <a:r>
              <a:rPr lang="hu-HU" sz="4500" dirty="0" err="1">
                <a:latin typeface="Franklin Gothic Book" panose="020B0503020102020204" pitchFamily="34" charset="0"/>
              </a:rPr>
              <a:t>regression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models</a:t>
            </a:r>
            <a:endParaRPr lang="hu-HU" sz="4500" dirty="0">
              <a:latin typeface="Franklin Gothic Book" panose="020B0503020102020204" pitchFamily="34" charset="0"/>
            </a:endParaRPr>
          </a:p>
          <a:p>
            <a:pPr>
              <a:lnSpc>
                <a:spcPct val="170000"/>
              </a:lnSpc>
              <a:spcBef>
                <a:spcPts val="0"/>
              </a:spcBef>
              <a:buBlip>
                <a:blip r:embed="rId2"/>
              </a:buBlip>
            </a:pPr>
            <a:r>
              <a:rPr lang="hu-HU" sz="4500" dirty="0">
                <a:latin typeface="Franklin Gothic Book" panose="020B0503020102020204" pitchFamily="34" charset="0"/>
              </a:rPr>
              <a:t>The backstory</a:t>
            </a:r>
          </a:p>
          <a:p>
            <a:pPr>
              <a:lnSpc>
                <a:spcPct val="170000"/>
              </a:lnSpc>
              <a:spcBef>
                <a:spcPts val="0"/>
              </a:spcBef>
              <a:buBlip>
                <a:blip r:embed="rId2"/>
              </a:buBlip>
            </a:pPr>
            <a:r>
              <a:rPr lang="hu-HU" sz="4500" dirty="0" err="1">
                <a:latin typeface="Franklin Gothic Book" panose="020B0503020102020204" pitchFamily="34" charset="0"/>
              </a:rPr>
              <a:t>You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form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heterogeneous</a:t>
            </a:r>
            <a:r>
              <a:rPr lang="hu-HU" sz="4500" dirty="0">
                <a:latin typeface="Franklin Gothic Book" panose="020B0503020102020204" pitchFamily="34" charset="0"/>
              </a:rPr>
              <a:t> teams. </a:t>
            </a:r>
            <a:r>
              <a:rPr lang="hu-HU" sz="4500" dirty="0" err="1">
                <a:latin typeface="Franklin Gothic Book" panose="020B0503020102020204" pitchFamily="34" charset="0"/>
              </a:rPr>
              <a:t>you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will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need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some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b="1" dirty="0" err="1">
                <a:latin typeface="Franklin Gothic Book" panose="020B0503020102020204" pitchFamily="34" charset="0"/>
              </a:rPr>
              <a:t>coding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skills</a:t>
            </a:r>
            <a:r>
              <a:rPr lang="hu-HU" sz="4500" dirty="0">
                <a:latin typeface="Franklin Gothic Book" panose="020B0503020102020204" pitchFamily="34" charset="0"/>
              </a:rPr>
              <a:t>, </a:t>
            </a:r>
            <a:r>
              <a:rPr lang="hu-HU" sz="4500" dirty="0" err="1">
                <a:latin typeface="Franklin Gothic Book" panose="020B0503020102020204" pitchFamily="34" charset="0"/>
              </a:rPr>
              <a:t>some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b="1" dirty="0" err="1">
                <a:latin typeface="Franklin Gothic Book" panose="020B0503020102020204" pitchFamily="34" charset="0"/>
              </a:rPr>
              <a:t>economy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theory</a:t>
            </a:r>
            <a:r>
              <a:rPr lang="hu-HU" sz="4500" dirty="0">
                <a:latin typeface="Franklin Gothic Book" panose="020B0503020102020204" pitchFamily="34" charset="0"/>
              </a:rPr>
              <a:t>, </a:t>
            </a:r>
            <a:r>
              <a:rPr lang="hu-HU" sz="4500" dirty="0" err="1">
                <a:latin typeface="Franklin Gothic Book" panose="020B0503020102020204" pitchFamily="34" charset="0"/>
              </a:rPr>
              <a:t>some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b="1" dirty="0" err="1">
                <a:latin typeface="Franklin Gothic Book" panose="020B0503020102020204" pitchFamily="34" charset="0"/>
              </a:rPr>
              <a:t>data</a:t>
            </a:r>
            <a:r>
              <a:rPr lang="hu-HU" sz="4500" b="1" dirty="0">
                <a:latin typeface="Franklin Gothic Book" panose="020B0503020102020204" pitchFamily="34" charset="0"/>
              </a:rPr>
              <a:t> </a:t>
            </a:r>
            <a:r>
              <a:rPr lang="hu-HU" sz="4500" b="1" dirty="0" err="1">
                <a:latin typeface="Franklin Gothic Book" panose="020B0503020102020204" pitchFamily="34" charset="0"/>
              </a:rPr>
              <a:t>science</a:t>
            </a:r>
            <a:r>
              <a:rPr lang="hu-HU" sz="4500" b="1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theory</a:t>
            </a:r>
            <a:r>
              <a:rPr lang="hu-HU" sz="4500" dirty="0">
                <a:latin typeface="Franklin Gothic Book" panose="020B0503020102020204" pitchFamily="34" charset="0"/>
              </a:rPr>
              <a:t> - </a:t>
            </a:r>
            <a:r>
              <a:rPr lang="hu-HU" sz="4500" dirty="0" err="1">
                <a:latin typeface="Franklin Gothic Book" panose="020B0503020102020204" pitchFamily="34" charset="0"/>
              </a:rPr>
              <a:t>we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present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what</a:t>
            </a:r>
            <a:r>
              <a:rPr lang="hu-HU" sz="4500" dirty="0">
                <a:latin typeface="Franklin Gothic Book" panose="020B0503020102020204" pitchFamily="34" charset="0"/>
              </a:rPr>
              <a:t> is </a:t>
            </a:r>
            <a:r>
              <a:rPr lang="hu-HU" sz="4500" dirty="0" err="1">
                <a:latin typeface="Franklin Gothic Book" panose="020B0503020102020204" pitchFamily="34" charset="0"/>
              </a:rPr>
              <a:t>needed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today</a:t>
            </a:r>
            <a:r>
              <a:rPr lang="hu-HU" sz="4500" dirty="0">
                <a:latin typeface="Franklin Gothic Book" panose="020B0503020102020204" pitchFamily="34" charset="0"/>
              </a:rPr>
              <a:t> - </a:t>
            </a:r>
            <a:r>
              <a:rPr lang="hu-HU" sz="4500" dirty="0" err="1">
                <a:latin typeface="Franklin Gothic Book" panose="020B0503020102020204" pitchFamily="34" charset="0"/>
              </a:rPr>
              <a:t>so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choose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your</a:t>
            </a:r>
            <a:r>
              <a:rPr lang="hu-HU" sz="4500" dirty="0">
                <a:latin typeface="Franklin Gothic Book" panose="020B0503020102020204" pitchFamily="34" charset="0"/>
              </a:rPr>
              <a:t> team </a:t>
            </a:r>
            <a:r>
              <a:rPr lang="hu-HU" sz="4500" dirty="0" err="1">
                <a:latin typeface="Franklin Gothic Book" panose="020B0503020102020204" pitchFamily="34" charset="0"/>
              </a:rPr>
              <a:t>members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wisely</a:t>
            </a:r>
            <a:r>
              <a:rPr lang="hu-HU" sz="4500" dirty="0">
                <a:latin typeface="Franklin Gothic Book" panose="020B0503020102020204" pitchFamily="34" charset="0"/>
              </a:rPr>
              <a:t>.</a:t>
            </a:r>
          </a:p>
          <a:p>
            <a:pPr>
              <a:lnSpc>
                <a:spcPct val="170000"/>
              </a:lnSpc>
              <a:spcBef>
                <a:spcPts val="0"/>
              </a:spcBef>
              <a:buBlip>
                <a:blip r:embed="rId2"/>
              </a:buBlip>
            </a:pPr>
            <a:r>
              <a:rPr lang="hu-HU" sz="4500" dirty="0" err="1">
                <a:latin typeface="Franklin Gothic Book" panose="020B0503020102020204" pitchFamily="34" charset="0"/>
              </a:rPr>
              <a:t>Personas</a:t>
            </a:r>
            <a:r>
              <a:rPr lang="hu-HU" sz="4500" dirty="0">
                <a:latin typeface="Franklin Gothic Book" panose="020B0503020102020204" pitchFamily="34" charset="0"/>
              </a:rPr>
              <a:t> and </a:t>
            </a:r>
            <a:r>
              <a:rPr lang="hu-HU" sz="4500" dirty="0" err="1">
                <a:latin typeface="Franklin Gothic Book" panose="020B0503020102020204" pitchFamily="34" charset="0"/>
              </a:rPr>
              <a:t>datasets</a:t>
            </a:r>
            <a:r>
              <a:rPr lang="hu-HU" sz="4500" dirty="0">
                <a:latin typeface="Franklin Gothic Book" panose="020B0503020102020204" pitchFamily="34" charset="0"/>
              </a:rPr>
              <a:t>.</a:t>
            </a:r>
          </a:p>
          <a:p>
            <a:pPr>
              <a:lnSpc>
                <a:spcPct val="170000"/>
              </a:lnSpc>
              <a:spcBef>
                <a:spcPts val="0"/>
              </a:spcBef>
              <a:buBlip>
                <a:blip r:embed="rId2"/>
              </a:buBlip>
            </a:pPr>
            <a:r>
              <a:rPr lang="hu-HU" sz="4500" dirty="0" err="1">
                <a:latin typeface="Franklin Gothic Book" panose="020B0503020102020204" pitchFamily="34" charset="0"/>
              </a:rPr>
              <a:t>Teams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draw</a:t>
            </a:r>
            <a:r>
              <a:rPr lang="hu-HU" sz="4500" dirty="0">
                <a:latin typeface="Franklin Gothic Book" panose="020B0503020102020204" pitchFamily="34" charset="0"/>
              </a:rPr>
              <a:t> a persona </a:t>
            </a:r>
            <a:r>
              <a:rPr lang="hu-HU" sz="4500" dirty="0" err="1">
                <a:latin typeface="Franklin Gothic Book" panose="020B0503020102020204" pitchFamily="34" charset="0"/>
              </a:rPr>
              <a:t>with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related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goals</a:t>
            </a:r>
            <a:r>
              <a:rPr lang="hu-HU" sz="4500" dirty="0">
                <a:latin typeface="Franklin Gothic Book" panose="020B0503020102020204" pitchFamily="34" charset="0"/>
              </a:rPr>
              <a:t> and </a:t>
            </a:r>
            <a:r>
              <a:rPr lang="hu-HU" sz="4500" dirty="0" err="1">
                <a:latin typeface="Franklin Gothic Book" panose="020B0503020102020204" pitchFamily="34" charset="0"/>
              </a:rPr>
              <a:t>then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work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on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solving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the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problem</a:t>
            </a:r>
            <a:r>
              <a:rPr lang="hu-HU" sz="4500" dirty="0">
                <a:latin typeface="Franklin Gothic Book" panose="020B0503020102020204" pitchFamily="34" charset="0"/>
              </a:rPr>
              <a:t>.</a:t>
            </a:r>
          </a:p>
          <a:p>
            <a:pPr>
              <a:lnSpc>
                <a:spcPct val="170000"/>
              </a:lnSpc>
              <a:spcBef>
                <a:spcPts val="0"/>
              </a:spcBef>
              <a:buBlip>
                <a:blip r:embed="rId2"/>
              </a:buBlip>
            </a:pPr>
            <a:r>
              <a:rPr lang="hu-HU" sz="4500" dirty="0" err="1">
                <a:latin typeface="Franklin Gothic Book" panose="020B0503020102020204" pitchFamily="34" charset="0"/>
              </a:rPr>
              <a:t>Teams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summarize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the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findings</a:t>
            </a:r>
            <a:r>
              <a:rPr lang="hu-HU" sz="4500" dirty="0">
                <a:latin typeface="Franklin Gothic Book" panose="020B0503020102020204" pitchFamily="34" charset="0"/>
              </a:rPr>
              <a:t> in a </a:t>
            </a:r>
            <a:r>
              <a:rPr lang="hu-HU" sz="4500" dirty="0" err="1">
                <a:latin typeface="Franklin Gothic Book" panose="020B0503020102020204" pitchFamily="34" charset="0"/>
              </a:rPr>
              <a:t>presentation</a:t>
            </a:r>
            <a:r>
              <a:rPr lang="hu-HU" sz="4500" dirty="0">
                <a:latin typeface="Franklin Gothic Book" panose="020B0503020102020204" pitchFamily="34" charset="0"/>
              </a:rPr>
              <a:t> –</a:t>
            </a:r>
            <a:r>
              <a:rPr lang="hu-HU" sz="4500" dirty="0" err="1">
                <a:latin typeface="Franklin Gothic Book" panose="020B0503020102020204" pitchFamily="34" charset="0"/>
              </a:rPr>
              <a:t>designate</a:t>
            </a:r>
            <a:r>
              <a:rPr lang="hu-HU" sz="4500" dirty="0">
                <a:latin typeface="Franklin Gothic Book" panose="020B0503020102020204" pitchFamily="34" charset="0"/>
              </a:rPr>
              <a:t> a </a:t>
            </a:r>
            <a:r>
              <a:rPr lang="hu-HU" sz="4500" dirty="0" err="1">
                <a:latin typeface="Franklin Gothic Book" panose="020B0503020102020204" pitchFamily="34" charset="0"/>
              </a:rPr>
              <a:t>speaker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to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present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the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results</a:t>
            </a:r>
            <a:r>
              <a:rPr lang="hu-HU" sz="4500" dirty="0">
                <a:latin typeface="Franklin Gothic Book" panose="020B0503020102020204" pitchFamily="34" charset="0"/>
              </a:rPr>
              <a:t> (</a:t>
            </a:r>
            <a:r>
              <a:rPr lang="hu-HU" sz="4500" dirty="0" err="1">
                <a:latin typeface="Franklin Gothic Book" panose="020B0503020102020204" pitchFamily="34" charset="0"/>
              </a:rPr>
              <a:t>Template</a:t>
            </a:r>
            <a:r>
              <a:rPr lang="hu-HU" sz="4500" dirty="0">
                <a:latin typeface="Franklin Gothic Book" panose="020B0503020102020204" pitchFamily="34" charset="0"/>
              </a:rPr>
              <a:t> is </a:t>
            </a:r>
            <a:r>
              <a:rPr lang="hu-HU" sz="4500" dirty="0" err="1">
                <a:latin typeface="Franklin Gothic Book" panose="020B0503020102020204" pitchFamily="34" charset="0"/>
              </a:rPr>
              <a:t>provided</a:t>
            </a:r>
            <a:r>
              <a:rPr lang="hu-HU" sz="4500" dirty="0">
                <a:latin typeface="Franklin Gothic Book" panose="020B0503020102020204" pitchFamily="34" charset="0"/>
              </a:rPr>
              <a:t>)</a:t>
            </a:r>
          </a:p>
          <a:p>
            <a:pPr>
              <a:lnSpc>
                <a:spcPct val="170000"/>
              </a:lnSpc>
              <a:spcBef>
                <a:spcPts val="0"/>
              </a:spcBef>
              <a:buBlip>
                <a:blip r:embed="rId2"/>
              </a:buBlip>
            </a:pPr>
            <a:r>
              <a:rPr lang="hu-HU" sz="4500" dirty="0">
                <a:latin typeface="Franklin Gothic Book" panose="020B0503020102020204" pitchFamily="34" charset="0"/>
              </a:rPr>
              <a:t>The </a:t>
            </a:r>
            <a:r>
              <a:rPr lang="hu-HU" sz="4500" dirty="0" err="1">
                <a:latin typeface="Franklin Gothic Book" panose="020B0503020102020204" pitchFamily="34" charset="0"/>
              </a:rPr>
              <a:t>jury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announces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the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final</a:t>
            </a:r>
            <a:r>
              <a:rPr lang="hu-HU" sz="4500" dirty="0">
                <a:latin typeface="Franklin Gothic Book" panose="020B0503020102020204" pitchFamily="34" charset="0"/>
              </a:rPr>
              <a:t> </a:t>
            </a:r>
            <a:r>
              <a:rPr lang="hu-HU" sz="4500" dirty="0" err="1">
                <a:latin typeface="Franklin Gothic Book" panose="020B0503020102020204" pitchFamily="34" charset="0"/>
              </a:rPr>
              <a:t>results</a:t>
            </a:r>
            <a:r>
              <a:rPr lang="hu-HU" dirty="0">
                <a:latin typeface="Bahnschrift" panose="020B05020402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541420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E702A6B-2326-03F3-908B-2D619E4D8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>
                <a:latin typeface="Game of Thrones" panose="02000500000000000000" pitchFamily="2" charset="0"/>
              </a:rPr>
              <a:t>Problem</a:t>
            </a:r>
            <a:endParaRPr lang="hu-HU" dirty="0">
              <a:latin typeface="Game of Thrones" panose="02000500000000000000" pitchFamily="2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CE5847D-8EAF-DFFF-5930-82B60ACDD5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450507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0B8C011-DEEB-B175-C132-3819E57C8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>
                <a:latin typeface="Game of Thrones" panose="02000500000000000000" pitchFamily="2" charset="0"/>
              </a:rPr>
              <a:t>questions</a:t>
            </a:r>
            <a:endParaRPr lang="hu-HU" dirty="0">
              <a:latin typeface="Game of Thrones" panose="02000500000000000000" pitchFamily="2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C48F1A9-5F86-C303-19B0-F2F482A3C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755202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15DB452-A6A8-78E4-057B-9E7FC3EA4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>
                <a:latin typeface="Game of Thrones" panose="02000500000000000000" pitchFamily="2" charset="0"/>
              </a:rPr>
              <a:t>Model</a:t>
            </a:r>
            <a:r>
              <a:rPr lang="hu-HU" dirty="0">
                <a:latin typeface="Game of Thrones" panose="02000500000000000000" pitchFamily="2" charset="0"/>
              </a:rPr>
              <a:t> </a:t>
            </a:r>
            <a:r>
              <a:rPr lang="hu-HU" dirty="0" err="1">
                <a:latin typeface="Game of Thrones" panose="02000500000000000000" pitchFamily="2" charset="0"/>
              </a:rPr>
              <a:t>creation</a:t>
            </a:r>
            <a:r>
              <a:rPr lang="hu-HU" dirty="0">
                <a:latin typeface="Game of Thrones" panose="02000500000000000000" pitchFamily="2" charset="0"/>
              </a:rPr>
              <a:t> </a:t>
            </a:r>
            <a:r>
              <a:rPr lang="hu-HU" sz="7200" dirty="0">
                <a:latin typeface="Franklin Gothic Book" panose="020B0503020102020204" pitchFamily="34" charset="0"/>
              </a:rPr>
              <a:t>(</a:t>
            </a:r>
            <a:r>
              <a:rPr lang="hu-HU" dirty="0" err="1">
                <a:latin typeface="Game of Thrones" panose="02000500000000000000" pitchFamily="2" charset="0"/>
              </a:rPr>
              <a:t>opt</a:t>
            </a:r>
            <a:r>
              <a:rPr lang="hu-HU" sz="7200" dirty="0">
                <a:latin typeface="Franklin Gothic Book" panose="020B0503020102020204" pitchFamily="34" charset="0"/>
              </a:rPr>
              <a:t>)</a:t>
            </a:r>
            <a:endParaRPr lang="hu-HU" dirty="0">
              <a:latin typeface="Franklin Gothic Book" panose="020B0503020102020204" pitchFamily="34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57A9543-202F-3099-3BE3-17091640F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605097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FFCAF02-7565-7EEB-448E-8F8231165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>
                <a:latin typeface="Game of Thrones" panose="02000500000000000000" pitchFamily="2" charset="0"/>
              </a:rPr>
              <a:t>findings</a:t>
            </a:r>
            <a:endParaRPr lang="hu-HU" dirty="0">
              <a:latin typeface="Game of Thrones" panose="02000500000000000000" pitchFamily="2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838AE0C-8183-7F70-57B1-AD01BDD8D7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997893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4E845B1-457E-B4DB-DFA7-763B885B8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>
                <a:latin typeface="Game of Thrones" panose="02000500000000000000" pitchFamily="2" charset="0"/>
              </a:rPr>
              <a:t>recommendations</a:t>
            </a:r>
            <a:endParaRPr lang="hu-HU" dirty="0">
              <a:latin typeface="Game of Thrones" panose="02000500000000000000" pitchFamily="2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7B579E5-B1B8-9B93-3E2D-2D5A45209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91908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61CE838-7067-B520-3F41-AFF48C3A8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latin typeface="Game of Thrones" panose="02000500000000000000" pitchFamily="2" charset="0"/>
              </a:rPr>
              <a:t>Context</a:t>
            </a:r>
            <a:r>
              <a:rPr lang="hu-HU" dirty="0"/>
              <a:t>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F7608F6-4CE8-7E6D-A047-D634478ACB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Blip>
                <a:blip r:embed="rId2"/>
              </a:buBlip>
            </a:pPr>
            <a:r>
              <a:rPr lang="hu-HU" sz="1800" dirty="0" err="1">
                <a:latin typeface="Franklin Gothic Book" panose="020B0503020102020204" pitchFamily="34" charset="0"/>
              </a:rPr>
              <a:t>You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will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b="1" dirty="0" err="1">
                <a:latin typeface="Franklin Gothic Book" panose="020B0503020102020204" pitchFamily="34" charset="0"/>
              </a:rPr>
              <a:t>apply</a:t>
            </a:r>
            <a:r>
              <a:rPr lang="hu-HU" sz="1800" b="1" dirty="0">
                <a:latin typeface="Franklin Gothic Book" panose="020B0503020102020204" pitchFamily="34" charset="0"/>
              </a:rPr>
              <a:t> </a:t>
            </a:r>
            <a:r>
              <a:rPr lang="hu-HU" sz="1800" b="1" dirty="0" err="1">
                <a:latin typeface="Franklin Gothic Book" panose="020B0503020102020204" pitchFamily="34" charset="0"/>
              </a:rPr>
              <a:t>data</a:t>
            </a:r>
            <a:r>
              <a:rPr lang="hu-HU" sz="1800" b="1" dirty="0">
                <a:latin typeface="Franklin Gothic Book" panose="020B0503020102020204" pitchFamily="34" charset="0"/>
              </a:rPr>
              <a:t> </a:t>
            </a:r>
            <a:r>
              <a:rPr lang="hu-HU" sz="1800" b="1" dirty="0" err="1">
                <a:latin typeface="Franklin Gothic Book" panose="020B0503020102020204" pitchFamily="34" charset="0"/>
              </a:rPr>
              <a:t>science</a:t>
            </a:r>
            <a:r>
              <a:rPr lang="hu-HU" sz="1800" b="1" dirty="0">
                <a:latin typeface="Franklin Gothic Book" panose="020B0503020102020204" pitchFamily="34" charset="0"/>
              </a:rPr>
              <a:t> </a:t>
            </a:r>
            <a:r>
              <a:rPr lang="hu-HU" sz="1800" b="1" dirty="0" err="1">
                <a:latin typeface="Franklin Gothic Book" panose="020B0503020102020204" pitchFamily="34" charset="0"/>
              </a:rPr>
              <a:t>skills</a:t>
            </a:r>
            <a:r>
              <a:rPr lang="hu-HU" sz="1800" b="1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to</a:t>
            </a:r>
            <a:r>
              <a:rPr lang="hu-HU" sz="1800" dirty="0">
                <a:latin typeface="Franklin Gothic Book" panose="020B0503020102020204" pitchFamily="34" charset="0"/>
              </a:rPr>
              <a:t> a „</a:t>
            </a:r>
            <a:r>
              <a:rPr lang="hu-HU" sz="1800" dirty="0" err="1">
                <a:latin typeface="Franklin Gothic Book" panose="020B0503020102020204" pitchFamily="34" charset="0"/>
              </a:rPr>
              <a:t>real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world</a:t>
            </a:r>
            <a:r>
              <a:rPr lang="hu-HU" sz="1800" dirty="0">
                <a:latin typeface="Franklin Gothic Book" panose="020B0503020102020204" pitchFamily="34" charset="0"/>
              </a:rPr>
              <a:t>” </a:t>
            </a:r>
            <a:r>
              <a:rPr lang="hu-HU" sz="1800" dirty="0" err="1">
                <a:latin typeface="Franklin Gothic Book" panose="020B0503020102020204" pitchFamily="34" charset="0"/>
              </a:rPr>
              <a:t>problem</a:t>
            </a:r>
            <a:r>
              <a:rPr lang="hu-HU" sz="1800" dirty="0">
                <a:latin typeface="Franklin Gothic Book" panose="020B0503020102020204" pitchFamily="34" charset="0"/>
              </a:rPr>
              <a:t>; in </a:t>
            </a:r>
            <a:r>
              <a:rPr lang="hu-HU" sz="1800" dirty="0" err="1">
                <a:latin typeface="Franklin Gothic Book" panose="020B0503020102020204" pitchFamily="34" charset="0"/>
              </a:rPr>
              <a:t>our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case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it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will</a:t>
            </a:r>
            <a:r>
              <a:rPr lang="hu-HU" sz="1800" dirty="0">
                <a:latin typeface="Franklin Gothic Book" panose="020B0503020102020204" pitchFamily="34" charset="0"/>
              </a:rPr>
              <a:t> be a </a:t>
            </a:r>
            <a:r>
              <a:rPr lang="hu-HU" sz="1800" dirty="0" err="1">
                <a:latin typeface="Franklin Gothic Book" panose="020B0503020102020204" pitchFamily="34" charset="0"/>
              </a:rPr>
              <a:t>regression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model</a:t>
            </a:r>
            <a:r>
              <a:rPr lang="hu-HU" sz="1800" dirty="0">
                <a:latin typeface="Franklin Gothic Book" panose="020B0503020102020204" pitchFamily="34" charset="0"/>
              </a:rPr>
              <a:t>. </a:t>
            </a:r>
          </a:p>
          <a:p>
            <a:pPr>
              <a:buBlip>
                <a:blip r:embed="rId2"/>
              </a:buBlip>
            </a:pPr>
            <a:r>
              <a:rPr lang="hu-HU" sz="1800" dirty="0" err="1">
                <a:latin typeface="Franklin Gothic Book" panose="020B0503020102020204" pitchFamily="34" charset="0"/>
              </a:rPr>
              <a:t>You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will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derive</a:t>
            </a:r>
            <a:r>
              <a:rPr lang="hu-HU" sz="1800" dirty="0">
                <a:latin typeface="Franklin Gothic Book" panose="020B0503020102020204" pitchFamily="34" charset="0"/>
              </a:rPr>
              <a:t>, </a:t>
            </a:r>
            <a:r>
              <a:rPr lang="hu-HU" sz="1800" dirty="0" err="1">
                <a:latin typeface="Franklin Gothic Book" panose="020B0503020102020204" pitchFamily="34" charset="0"/>
              </a:rPr>
              <a:t>how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the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original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problem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can</a:t>
            </a:r>
            <a:r>
              <a:rPr lang="hu-HU" sz="1800" dirty="0">
                <a:latin typeface="Franklin Gothic Book" panose="020B0503020102020204" pitchFamily="34" charset="0"/>
              </a:rPr>
              <a:t> be </a:t>
            </a:r>
            <a:r>
              <a:rPr lang="hu-HU" sz="1800" dirty="0" err="1">
                <a:latin typeface="Franklin Gothic Book" panose="020B0503020102020204" pitchFamily="34" charset="0"/>
              </a:rPr>
              <a:t>addressed</a:t>
            </a:r>
            <a:r>
              <a:rPr lang="hu-HU" sz="1800" dirty="0">
                <a:latin typeface="Franklin Gothic Book" panose="020B0503020102020204" pitchFamily="34" charset="0"/>
              </a:rPr>
              <a:t> and </a:t>
            </a:r>
            <a:r>
              <a:rPr lang="hu-HU" sz="1800" dirty="0" err="1">
                <a:latin typeface="Franklin Gothic Book" panose="020B0503020102020204" pitchFamily="34" charset="0"/>
              </a:rPr>
              <a:t>how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the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processed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data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set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can</a:t>
            </a:r>
            <a:r>
              <a:rPr lang="hu-HU" sz="1800" dirty="0">
                <a:latin typeface="Franklin Gothic Book" panose="020B0503020102020204" pitchFamily="34" charset="0"/>
              </a:rPr>
              <a:t> be </a:t>
            </a:r>
            <a:r>
              <a:rPr lang="hu-HU" sz="1800" dirty="0" err="1">
                <a:latin typeface="Franklin Gothic Book" panose="020B0503020102020204" pitchFamily="34" charset="0"/>
              </a:rPr>
              <a:t>used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to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answer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the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questions</a:t>
            </a:r>
            <a:endParaRPr lang="hu-HU" sz="1800" dirty="0">
              <a:latin typeface="Franklin Gothic Book" panose="020B0503020102020204" pitchFamily="34" charset="0"/>
            </a:endParaRPr>
          </a:p>
          <a:p>
            <a:pPr>
              <a:buBlip>
                <a:blip r:embed="rId2"/>
              </a:buBlip>
            </a:pPr>
            <a:r>
              <a:rPr lang="hu-HU" sz="1800" dirty="0" err="1">
                <a:latin typeface="Franklin Gothic Book" panose="020B0503020102020204" pitchFamily="34" charset="0"/>
              </a:rPr>
              <a:t>Finally</a:t>
            </a:r>
            <a:r>
              <a:rPr lang="hu-HU" sz="1800" dirty="0">
                <a:latin typeface="Franklin Gothic Book" panose="020B0503020102020204" pitchFamily="34" charset="0"/>
              </a:rPr>
              <a:t>, </a:t>
            </a:r>
            <a:r>
              <a:rPr lang="hu-HU" sz="1800" dirty="0" err="1">
                <a:latin typeface="Franklin Gothic Book" panose="020B0503020102020204" pitchFamily="34" charset="0"/>
              </a:rPr>
              <a:t>you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need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to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present</a:t>
            </a:r>
            <a:r>
              <a:rPr lang="hu-HU" sz="1800" dirty="0">
                <a:latin typeface="Franklin Gothic Book" panose="020B0503020102020204" pitchFamily="34" charset="0"/>
              </a:rPr>
              <a:t> and </a:t>
            </a:r>
            <a:r>
              <a:rPr lang="hu-HU" sz="1800" dirty="0" err="1">
                <a:latin typeface="Franklin Gothic Book" panose="020B0503020102020204" pitchFamily="34" charset="0"/>
              </a:rPr>
              <a:t>explain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your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findings</a:t>
            </a:r>
            <a:r>
              <a:rPr lang="hu-HU" sz="1800" dirty="0">
                <a:latin typeface="Franklin Gothic Book" panose="020B0503020102020204" pitchFamily="34" charset="0"/>
              </a:rPr>
              <a:t> and </a:t>
            </a:r>
            <a:r>
              <a:rPr lang="hu-HU" sz="1800" dirty="0" err="1">
                <a:latin typeface="Franklin Gothic Book" panose="020B0503020102020204" pitchFamily="34" charset="0"/>
              </a:rPr>
              <a:t>the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solution</a:t>
            </a:r>
            <a:endParaRPr lang="hu-HU" sz="1800" dirty="0">
              <a:latin typeface="Franklin Gothic Book" panose="020B0503020102020204" pitchFamily="34" charset="0"/>
            </a:endParaRPr>
          </a:p>
          <a:p>
            <a:pPr>
              <a:buBlip>
                <a:blip r:embed="rId2"/>
              </a:buBlip>
            </a:pPr>
            <a:r>
              <a:rPr lang="hu-HU" sz="1800" dirty="0" err="1">
                <a:latin typeface="Franklin Gothic Book" panose="020B0503020102020204" pitchFamily="34" charset="0"/>
              </a:rPr>
              <a:t>Each</a:t>
            </a:r>
            <a:r>
              <a:rPr lang="hu-HU" sz="1800" dirty="0">
                <a:latin typeface="Franklin Gothic Book" panose="020B0503020102020204" pitchFamily="34" charset="0"/>
              </a:rPr>
              <a:t> team </a:t>
            </a:r>
            <a:r>
              <a:rPr lang="hu-HU" sz="1800" dirty="0" err="1">
                <a:latin typeface="Franklin Gothic Book" panose="020B0503020102020204" pitchFamily="34" charset="0"/>
              </a:rPr>
              <a:t>will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have</a:t>
            </a:r>
            <a:r>
              <a:rPr lang="hu-HU" sz="1800" dirty="0">
                <a:latin typeface="Franklin Gothic Book" panose="020B0503020102020204" pitchFamily="34" charset="0"/>
              </a:rPr>
              <a:t> a </a:t>
            </a:r>
            <a:r>
              <a:rPr lang="hu-HU" sz="1800" dirty="0" err="1">
                <a:latin typeface="Franklin Gothic Book" panose="020B0503020102020204" pitchFamily="34" charset="0"/>
              </a:rPr>
              <a:t>separate</a:t>
            </a:r>
            <a:r>
              <a:rPr lang="hu-HU" sz="1800" dirty="0">
                <a:latin typeface="Franklin Gothic Book" panose="020B0503020102020204" pitchFamily="34" charset="0"/>
              </a:rPr>
              <a:t> persona </a:t>
            </a:r>
            <a:r>
              <a:rPr lang="hu-HU" sz="1800" dirty="0" err="1">
                <a:latin typeface="Franklin Gothic Book" panose="020B0503020102020204" pitchFamily="34" charset="0"/>
              </a:rPr>
              <a:t>who</a:t>
            </a:r>
            <a:r>
              <a:rPr lang="hu-HU" sz="1800" dirty="0">
                <a:latin typeface="Franklin Gothic Book" panose="020B0503020102020204" pitchFamily="34" charset="0"/>
              </a:rPr>
              <a:t> has a </a:t>
            </a:r>
            <a:r>
              <a:rPr lang="hu-HU" sz="1800" dirty="0" err="1">
                <a:latin typeface="Franklin Gothic Book" panose="020B0503020102020204" pitchFamily="34" charset="0"/>
              </a:rPr>
              <a:t>specific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goal</a:t>
            </a:r>
            <a:r>
              <a:rPr lang="hu-HU" sz="1800" dirty="0">
                <a:latin typeface="Franklin Gothic Book" panose="020B0503020102020204" pitchFamily="34" charset="0"/>
              </a:rPr>
              <a:t> and </a:t>
            </a:r>
            <a:r>
              <a:rPr lang="hu-HU" sz="1800" dirty="0" err="1">
                <a:latin typeface="Franklin Gothic Book" panose="020B0503020102020204" pitchFamily="34" charset="0"/>
              </a:rPr>
              <a:t>some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questions</a:t>
            </a:r>
            <a:r>
              <a:rPr lang="hu-HU" sz="1800" dirty="0">
                <a:latin typeface="Franklin Gothic Book" panose="020B0503020102020204" pitchFamily="34" charset="0"/>
              </a:rPr>
              <a:t>.</a:t>
            </a:r>
          </a:p>
          <a:p>
            <a:pPr>
              <a:buBlip>
                <a:blip r:embed="rId2"/>
              </a:buBlip>
            </a:pPr>
            <a:r>
              <a:rPr lang="hu-HU" sz="1800" dirty="0" err="1">
                <a:latin typeface="Franklin Gothic Book" panose="020B0503020102020204" pitchFamily="34" charset="0"/>
              </a:rPr>
              <a:t>You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are</a:t>
            </a:r>
            <a:r>
              <a:rPr lang="hu-HU" sz="1800" dirty="0">
                <a:latin typeface="Franklin Gothic Book" panose="020B0503020102020204" pitchFamily="34" charset="0"/>
              </a:rPr>
              <a:t> free </a:t>
            </a:r>
            <a:r>
              <a:rPr lang="hu-HU" sz="1800" dirty="0" err="1">
                <a:latin typeface="Franklin Gothic Book" panose="020B0503020102020204" pitchFamily="34" charset="0"/>
              </a:rPr>
              <a:t>to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redefine</a:t>
            </a:r>
            <a:r>
              <a:rPr lang="hu-HU" sz="1800" dirty="0">
                <a:latin typeface="Franklin Gothic Book" panose="020B0503020102020204" pitchFamily="34" charset="0"/>
              </a:rPr>
              <a:t> / </a:t>
            </a:r>
            <a:r>
              <a:rPr lang="hu-HU" sz="1800" dirty="0" err="1">
                <a:latin typeface="Franklin Gothic Book" panose="020B0503020102020204" pitchFamily="34" charset="0"/>
              </a:rPr>
              <a:t>complete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the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questions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as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long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as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you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can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contribute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to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reaching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the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goal</a:t>
            </a:r>
            <a:endParaRPr lang="hu-HU" sz="18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7892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AA4A79B-7675-6A0B-E46E-76828F636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>
                <a:latin typeface="Game of Thrones" panose="02000500000000000000" pitchFamily="2" charset="0"/>
              </a:rPr>
              <a:t>Theory</a:t>
            </a:r>
            <a:endParaRPr lang="hu-HU" dirty="0">
              <a:latin typeface="Game of Thrones" panose="02000500000000000000" pitchFamily="2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4D5E74D-3C8D-71E8-4927-CCD308C04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Blip>
                <a:blip r:embed="rId2"/>
              </a:buBlip>
            </a:pPr>
            <a:r>
              <a:rPr lang="hu-HU" sz="1800" dirty="0" err="1">
                <a:latin typeface="Franklin Gothic Book" panose="020B0503020102020204" pitchFamily="34" charset="0"/>
              </a:rPr>
              <a:t>Regression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models</a:t>
            </a:r>
            <a:endParaRPr lang="hu-HU" sz="1800" dirty="0">
              <a:latin typeface="Franklin Gothic Book" panose="020B0503020102020204" pitchFamily="34" charset="0"/>
            </a:endParaRPr>
          </a:p>
          <a:p>
            <a:pPr>
              <a:buBlip>
                <a:blip r:embed="rId2"/>
              </a:buBlip>
            </a:pPr>
            <a:r>
              <a:rPr lang="hu-HU" sz="1800" dirty="0" err="1">
                <a:latin typeface="Franklin Gothic Book" panose="020B0503020102020204" pitchFamily="34" charset="0"/>
              </a:rPr>
              <a:t>Intuition</a:t>
            </a:r>
            <a:endParaRPr lang="hu-HU" sz="1800" dirty="0">
              <a:latin typeface="Franklin Gothic Book" panose="020B0503020102020204" pitchFamily="34" charset="0"/>
            </a:endParaRPr>
          </a:p>
          <a:p>
            <a:pPr>
              <a:buBlip>
                <a:blip r:embed="rId2"/>
              </a:buBlip>
            </a:pPr>
            <a:r>
              <a:rPr lang="hu-HU" sz="1800" dirty="0" err="1">
                <a:latin typeface="Franklin Gothic Book" panose="020B0503020102020204" pitchFamily="34" charset="0"/>
              </a:rPr>
              <a:t>Specifics</a:t>
            </a:r>
            <a:endParaRPr lang="hu-HU" sz="1800" dirty="0">
              <a:latin typeface="Franklin Gothic Book" panose="020B0503020102020204" pitchFamily="34" charset="0"/>
            </a:endParaRPr>
          </a:p>
          <a:p>
            <a:pPr>
              <a:buBlip>
                <a:blip r:embed="rId2"/>
              </a:buBlip>
            </a:pPr>
            <a:r>
              <a:rPr lang="hu-HU" sz="1800" dirty="0" err="1">
                <a:latin typeface="Franklin Gothic Book" panose="020B0503020102020204" pitchFamily="34" charset="0"/>
              </a:rPr>
              <a:t>Evaluation</a:t>
            </a:r>
            <a:endParaRPr lang="hu-HU" sz="1800" dirty="0">
              <a:latin typeface="Franklin Gothic Book" panose="020B0503020102020204" pitchFamily="34" charset="0"/>
            </a:endParaRPr>
          </a:p>
          <a:p>
            <a:pPr>
              <a:buBlip>
                <a:blip r:embed="rId2"/>
              </a:buBlip>
            </a:pPr>
            <a:r>
              <a:rPr lang="hu-HU" sz="1800" dirty="0">
                <a:latin typeface="Franklin Gothic Book" panose="020B0503020102020204" pitchFamily="34" charset="0"/>
              </a:rPr>
              <a:t>The </a:t>
            </a:r>
            <a:r>
              <a:rPr lang="hu-HU" sz="1800" dirty="0" err="1">
                <a:latin typeface="Franklin Gothic Book" panose="020B0503020102020204" pitchFamily="34" charset="0"/>
              </a:rPr>
              <a:t>process</a:t>
            </a:r>
            <a:endParaRPr lang="hu-HU" sz="1800" dirty="0"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547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B33C341-A81C-D9C6-DF78-39DAE17BE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latin typeface="Game of Thrones" panose="02000500000000000000" pitchFamily="2" charset="0"/>
              </a:rPr>
              <a:t>Backstory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CEE6E65-345D-7FB7-2D21-5EB3011D9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51400"/>
          </a:xfrm>
        </p:spPr>
        <p:txBody>
          <a:bodyPr>
            <a:normAutofit fontScale="25000" lnSpcReduction="20000"/>
          </a:bodyPr>
          <a:lstStyle/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hu-HU" sz="5500" dirty="0" err="1">
                <a:latin typeface="Franklin Gothic Book" panose="020B0503020102020204" pitchFamily="34" charset="0"/>
              </a:rPr>
              <a:t>Westeros</a:t>
            </a:r>
            <a:r>
              <a:rPr lang="hu-HU" sz="5500" dirty="0">
                <a:latin typeface="Franklin Gothic Book" panose="020B0503020102020204" pitchFamily="34" charset="0"/>
              </a:rPr>
              <a:t> is </a:t>
            </a:r>
            <a:r>
              <a:rPr lang="hu-HU" sz="5500" dirty="0" err="1">
                <a:latin typeface="Franklin Gothic Book" panose="020B0503020102020204" pitchFamily="34" charset="0"/>
              </a:rPr>
              <a:t>cool</a:t>
            </a:r>
            <a:r>
              <a:rPr lang="hu-HU" sz="5500" dirty="0">
                <a:latin typeface="Franklin Gothic Book" panose="020B0503020102020204" pitchFamily="34" charset="0"/>
              </a:rPr>
              <a:t>! The 9 </a:t>
            </a:r>
            <a:r>
              <a:rPr lang="hu-HU" sz="5500" dirty="0" err="1">
                <a:latin typeface="Franklin Gothic Book" panose="020B0503020102020204" pitchFamily="34" charset="0"/>
              </a:rPr>
              <a:t>great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houses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are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still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there</a:t>
            </a:r>
            <a:r>
              <a:rPr lang="hu-HU" sz="5500" dirty="0">
                <a:latin typeface="Franklin Gothic Book" panose="020B0503020102020204" pitchFamily="34" charset="0"/>
              </a:rPr>
              <a:t>, </a:t>
            </a:r>
            <a:r>
              <a:rPr lang="hu-HU" sz="5500" dirty="0" err="1">
                <a:latin typeface="Franklin Gothic Book" panose="020B0503020102020204" pitchFamily="34" charset="0"/>
              </a:rPr>
              <a:t>but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there</a:t>
            </a:r>
            <a:r>
              <a:rPr lang="hu-HU" sz="5500" dirty="0">
                <a:latin typeface="Franklin Gothic Book" panose="020B0503020102020204" pitchFamily="34" charset="0"/>
              </a:rPr>
              <a:t> has </a:t>
            </a:r>
            <a:r>
              <a:rPr lang="hu-HU" sz="5500" dirty="0" err="1">
                <a:latin typeface="Franklin Gothic Book" panose="020B0503020102020204" pitchFamily="34" charset="0"/>
              </a:rPr>
              <a:t>been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peace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all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around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the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world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for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eons</a:t>
            </a:r>
            <a:r>
              <a:rPr lang="hu-HU" sz="5500" dirty="0">
                <a:latin typeface="Franklin Gothic Book" panose="020B0503020102020204" pitchFamily="34" charset="0"/>
              </a:rPr>
              <a:t>. </a:t>
            </a:r>
            <a:r>
              <a:rPr lang="hu-HU" sz="5500" dirty="0" err="1">
                <a:latin typeface="Franklin Gothic Book" panose="020B0503020102020204" pitchFamily="34" charset="0"/>
              </a:rPr>
              <a:t>Dragons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are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tamed</a:t>
            </a:r>
            <a:r>
              <a:rPr lang="hu-HU" sz="5500" dirty="0">
                <a:latin typeface="Franklin Gothic Book" panose="020B0503020102020204" pitchFamily="34" charset="0"/>
              </a:rPr>
              <a:t>, and </a:t>
            </a:r>
            <a:r>
              <a:rPr lang="hu-HU" sz="5500" dirty="0" err="1">
                <a:latin typeface="Franklin Gothic Book" panose="020B0503020102020204" pitchFamily="34" charset="0"/>
              </a:rPr>
              <a:t>different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kinds</a:t>
            </a:r>
            <a:r>
              <a:rPr lang="hu-HU" sz="5500" dirty="0">
                <a:latin typeface="Franklin Gothic Book" panose="020B0503020102020204" pitchFamily="34" charset="0"/>
              </a:rPr>
              <a:t> of sport </a:t>
            </a:r>
            <a:r>
              <a:rPr lang="hu-HU" sz="5500" dirty="0" err="1">
                <a:latin typeface="Franklin Gothic Book" panose="020B0503020102020204" pitchFamily="34" charset="0"/>
              </a:rPr>
              <a:t>replace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fighting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for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real</a:t>
            </a:r>
            <a:r>
              <a:rPr lang="hu-HU" sz="5500" dirty="0">
                <a:latin typeface="Franklin Gothic Book" panose="020B0503020102020204" pitchFamily="34" charset="0"/>
              </a:rPr>
              <a:t>. </a:t>
            </a:r>
            <a:r>
              <a:rPr lang="hu-HU" sz="5500" dirty="0" err="1">
                <a:latin typeface="Franklin Gothic Book" panose="020B0503020102020204" pitchFamily="34" charset="0"/>
              </a:rPr>
              <a:t>People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live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healthy</a:t>
            </a:r>
            <a:r>
              <a:rPr lang="hu-HU" sz="5500" dirty="0">
                <a:latin typeface="Franklin Gothic Book" panose="020B0503020102020204" pitchFamily="34" charset="0"/>
              </a:rPr>
              <a:t> and </a:t>
            </a:r>
            <a:r>
              <a:rPr lang="hu-HU" sz="5500" dirty="0" err="1">
                <a:latin typeface="Franklin Gothic Book" panose="020B0503020102020204" pitchFamily="34" charset="0"/>
              </a:rPr>
              <a:t>prosperous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lives</a:t>
            </a:r>
            <a:r>
              <a:rPr lang="hu-HU" sz="5500" dirty="0">
                <a:latin typeface="Franklin Gothic Book" panose="020B0503020102020204" pitchFamily="34" charset="0"/>
              </a:rPr>
              <a:t>, </a:t>
            </a:r>
            <a:r>
              <a:rPr lang="hu-HU" sz="5500" dirty="0" err="1">
                <a:latin typeface="Franklin Gothic Book" panose="020B0503020102020204" pitchFamily="34" charset="0"/>
              </a:rPr>
              <a:t>access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to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education</a:t>
            </a:r>
            <a:r>
              <a:rPr lang="hu-HU" sz="5500" dirty="0">
                <a:latin typeface="Franklin Gothic Book" panose="020B0503020102020204" pitchFamily="34" charset="0"/>
              </a:rPr>
              <a:t> is </a:t>
            </a:r>
            <a:r>
              <a:rPr lang="hu-HU" sz="5500" dirty="0" err="1">
                <a:latin typeface="Franklin Gothic Book" panose="020B0503020102020204" pitchFamily="34" charset="0"/>
              </a:rPr>
              <a:t>commonplace</a:t>
            </a:r>
            <a:r>
              <a:rPr lang="hu-HU" sz="5500" dirty="0">
                <a:latin typeface="Franklin Gothic Book" panose="020B0503020102020204" pitchFamily="34" charset="0"/>
              </a:rPr>
              <a:t>, and </a:t>
            </a:r>
            <a:r>
              <a:rPr lang="hu-HU" sz="5500" dirty="0" err="1">
                <a:latin typeface="Franklin Gothic Book" panose="020B0503020102020204" pitchFamily="34" charset="0"/>
              </a:rPr>
              <a:t>technology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innovation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through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the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development</a:t>
            </a:r>
            <a:r>
              <a:rPr lang="hu-HU" sz="5500" dirty="0">
                <a:latin typeface="Franklin Gothic Book" panose="020B0503020102020204" pitchFamily="34" charset="0"/>
              </a:rPr>
              <a:t> of </a:t>
            </a:r>
            <a:r>
              <a:rPr lang="hu-HU" sz="5500" dirty="0" err="1">
                <a:latin typeface="Franklin Gothic Book" panose="020B0503020102020204" pitchFamily="34" charset="0"/>
              </a:rPr>
              <a:t>transportation</a:t>
            </a:r>
            <a:r>
              <a:rPr lang="hu-HU" sz="5500" dirty="0">
                <a:latin typeface="Franklin Gothic Book" panose="020B0503020102020204" pitchFamily="34" charset="0"/>
              </a:rPr>
              <a:t>, IT and </a:t>
            </a:r>
            <a:r>
              <a:rPr lang="hu-HU" sz="5500" dirty="0" err="1">
                <a:latin typeface="Franklin Gothic Book" panose="020B0503020102020204" pitchFamily="34" charset="0"/>
              </a:rPr>
              <a:t>communication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fueled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economic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growth</a:t>
            </a:r>
            <a:r>
              <a:rPr lang="hu-HU" sz="5500" dirty="0">
                <a:latin typeface="Franklin Gothic Book" panose="020B0503020102020204" pitchFamily="34" charset="0"/>
              </a:rPr>
              <a:t>.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hu-HU" sz="5500" dirty="0">
                <a:latin typeface="Franklin Gothic Book" panose="020B0503020102020204" pitchFamily="34" charset="0"/>
              </a:rPr>
              <a:t>A team of </a:t>
            </a:r>
            <a:r>
              <a:rPr lang="hu-HU" sz="5500" dirty="0" err="1">
                <a:latin typeface="Franklin Gothic Book" panose="020B0503020102020204" pitchFamily="34" charset="0"/>
              </a:rPr>
              <a:t>young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Essos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citizens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embark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on</a:t>
            </a:r>
            <a:r>
              <a:rPr lang="hu-HU" sz="5500" dirty="0">
                <a:latin typeface="Franklin Gothic Book" panose="020B0503020102020204" pitchFamily="34" charset="0"/>
              </a:rPr>
              <a:t> an </a:t>
            </a:r>
            <a:r>
              <a:rPr lang="hu-HU" sz="5500" dirty="0" err="1">
                <a:latin typeface="Franklin Gothic Book" panose="020B0503020102020204" pitchFamily="34" charset="0"/>
              </a:rPr>
              <a:t>adventurous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journey</a:t>
            </a:r>
            <a:r>
              <a:rPr lang="hu-HU" sz="5500" dirty="0">
                <a:latin typeface="Franklin Gothic Book" panose="020B0503020102020204" pitchFamily="34" charset="0"/>
              </a:rPr>
              <a:t> in </a:t>
            </a:r>
            <a:r>
              <a:rPr lang="hu-HU" sz="5500" dirty="0" err="1">
                <a:latin typeface="Franklin Gothic Book" panose="020B0503020102020204" pitchFamily="34" charset="0"/>
              </a:rPr>
              <a:t>Westeros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to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explore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the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possibilities</a:t>
            </a:r>
            <a:r>
              <a:rPr lang="hu-HU" sz="5500" dirty="0">
                <a:latin typeface="Franklin Gothic Book" panose="020B0503020102020204" pitchFamily="34" charset="0"/>
              </a:rPr>
              <a:t> of </a:t>
            </a:r>
            <a:r>
              <a:rPr lang="hu-HU" sz="5500" dirty="0" err="1">
                <a:latin typeface="Franklin Gothic Book" panose="020B0503020102020204" pitchFamily="34" charset="0"/>
              </a:rPr>
              <a:t>the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dirty="0" err="1">
                <a:latin typeface="Franklin Gothic Book" panose="020B0503020102020204" pitchFamily="34" charset="0"/>
              </a:rPr>
              <a:t>continent</a:t>
            </a:r>
            <a:r>
              <a:rPr lang="hu-HU" sz="5500" dirty="0">
                <a:latin typeface="Franklin Gothic Book" panose="020B0503020102020204" pitchFamily="34" charset="0"/>
              </a:rPr>
              <a:t>. 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endParaRPr lang="hu-HU" sz="5500" dirty="0">
              <a:latin typeface="Franklin Gothic Book" panose="020B0503020102020204" pitchFamily="34" charset="0"/>
            </a:endParaRPr>
          </a:p>
          <a:p>
            <a:pPr>
              <a:lnSpc>
                <a:spcPct val="160000"/>
              </a:lnSpc>
              <a:spcBef>
                <a:spcPts val="0"/>
              </a:spcBef>
              <a:spcAft>
                <a:spcPts val="800"/>
              </a:spcAft>
              <a:buBlip>
                <a:blip r:embed="rId2"/>
              </a:buBlip>
            </a:pPr>
            <a:r>
              <a:rPr lang="hu-HU" sz="5500" b="1" dirty="0" err="1">
                <a:latin typeface="Franklin Gothic Book" panose="020B0503020102020204" pitchFamily="34" charset="0"/>
              </a:rPr>
              <a:t>Breyna</a:t>
            </a:r>
            <a:r>
              <a:rPr lang="hu-HU" sz="5500" dirty="0">
                <a:latin typeface="Franklin Gothic Book" panose="020B0503020102020204" pitchFamily="34" charset="0"/>
              </a:rPr>
              <a:t> 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is an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influencer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who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regularly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vlogs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about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her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journeys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.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Her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followers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are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numerous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.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Her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b="1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goal</a:t>
            </a:r>
            <a:r>
              <a:rPr lang="hu-HU" sz="5500" b="1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is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to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maximize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profit and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influence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. (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Her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revenue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and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influence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is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proportional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with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the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population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and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rating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of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the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town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she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stays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at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.)</a:t>
            </a:r>
          </a:p>
          <a:p>
            <a:pPr>
              <a:lnSpc>
                <a:spcPct val="115000"/>
              </a:lnSpc>
              <a:spcAft>
                <a:spcPts val="800"/>
              </a:spcAft>
              <a:buBlip>
                <a:blip r:embed="rId2"/>
              </a:buBlip>
            </a:pPr>
            <a:r>
              <a:rPr lang="hu-HU" sz="5500" b="1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Alberet</a:t>
            </a:r>
            <a:r>
              <a:rPr lang="hu-HU" sz="5500" b="1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is an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enthusiastic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dragon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trainer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organizing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dragon „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fights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” –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calm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down,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this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is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just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a sport!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His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b="1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goal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is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to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reach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as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many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spectators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as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possible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, and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make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a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decent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profit (1% of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the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folks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will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visit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the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show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eventually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). </a:t>
            </a:r>
          </a:p>
          <a:p>
            <a:pPr>
              <a:lnSpc>
                <a:spcPct val="115000"/>
              </a:lnSpc>
              <a:spcAft>
                <a:spcPts val="800"/>
              </a:spcAft>
              <a:buBlip>
                <a:blip r:embed="rId2"/>
              </a:buBlip>
            </a:pPr>
            <a:r>
              <a:rPr lang="hu-HU" sz="5500" b="1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Decran</a:t>
            </a:r>
            <a:r>
              <a:rPr lang="hu-HU" sz="5500" b="1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is a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spy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who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is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disguised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as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a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musician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organizing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festivals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.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His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b="1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goal</a:t>
            </a:r>
            <a:r>
              <a:rPr lang="hu-HU" sz="5500" b="1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is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to</a:t>
            </a:r>
            <a:r>
              <a:rPr lang="hu-HU" sz="5500" b="1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organize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a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music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tour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next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year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for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younger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folks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and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as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an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undercover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agent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to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also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visit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all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major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eastern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ports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to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investigate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their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vulnerabilities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15000"/>
              </a:lnSpc>
              <a:spcAft>
                <a:spcPts val="800"/>
              </a:spcAft>
              <a:buBlip>
                <a:blip r:embed="rId2"/>
              </a:buBlip>
            </a:pPr>
            <a:r>
              <a:rPr lang="hu-HU" sz="5500" b="1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Ayenna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is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the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broadcasting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producer of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the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4-yearly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Westeros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Football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Cup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(9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teams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, 9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matches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, 18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days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).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Her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b="1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goal</a:t>
            </a:r>
            <a:r>
              <a:rPr lang="hu-HU" sz="5500" b="1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is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to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maximize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the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ad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revenue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(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porportional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to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the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population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of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the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match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city) and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minimize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the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accomodation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cost of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the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crew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of 12.</a:t>
            </a:r>
          </a:p>
          <a:p>
            <a:pPr>
              <a:lnSpc>
                <a:spcPct val="115000"/>
              </a:lnSpc>
              <a:spcAft>
                <a:spcPts val="800"/>
              </a:spcAft>
              <a:buBlip>
                <a:blip r:embed="rId2"/>
              </a:buBlip>
            </a:pPr>
            <a:r>
              <a:rPr lang="hu-HU" sz="5500" b="1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Edlin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is an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avid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tourist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.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His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b="1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goal</a:t>
            </a:r>
            <a:r>
              <a:rPr lang="hu-HU" sz="5500" b="1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is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to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visit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as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many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places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as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possible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while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spending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at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least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one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night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in a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certain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5500" kern="100" dirty="0" err="1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place</a:t>
            </a:r>
            <a:r>
              <a:rPr lang="hu-HU" sz="5500" kern="100" dirty="0">
                <a:effectLst/>
                <a:latin typeface="Candara" panose="020E0502030303020204" pitchFamily="34" charset="0"/>
                <a:ea typeface="STKaiti" panose="02010600040101010101" pitchFamily="2" charset="-122"/>
                <a:cs typeface="Times New Roman" panose="02020603050405020304" pitchFamily="18" charset="0"/>
              </a:rPr>
              <a:t>.</a:t>
            </a:r>
            <a:endParaRPr lang="hu-HU" sz="5500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4369609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B33C341-A81C-D9C6-DF78-39DAE17BE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>
                <a:latin typeface="Game of Thrones" panose="02000500000000000000" pitchFamily="2" charset="0"/>
              </a:rPr>
              <a:t>personas</a:t>
            </a:r>
            <a:endParaRPr lang="hu-HU" dirty="0">
              <a:latin typeface="Game of Thrones" panose="02000500000000000000" pitchFamily="2" charset="0"/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CEE6E65-345D-7FB7-2D21-5EB3011D9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51400"/>
          </a:xfrm>
        </p:spPr>
        <p:txBody>
          <a:bodyPr>
            <a:normAutofit/>
          </a:bodyPr>
          <a:lstStyle/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hu-HU" sz="1800" dirty="0" err="1">
                <a:latin typeface="Franklin Gothic Book" panose="020B0503020102020204" pitchFamily="34" charset="0"/>
              </a:rPr>
              <a:t>Your</a:t>
            </a:r>
            <a:r>
              <a:rPr lang="hu-HU" sz="1800" dirty="0">
                <a:latin typeface="Franklin Gothic Book" panose="020B0503020102020204" pitchFamily="34" charset="0"/>
              </a:rPr>
              <a:t> team </a:t>
            </a:r>
            <a:r>
              <a:rPr lang="hu-HU" sz="1800" dirty="0" err="1">
                <a:latin typeface="Franklin Gothic Book" panose="020B0503020102020204" pitchFamily="34" charset="0"/>
              </a:rPr>
              <a:t>selects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one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character</a:t>
            </a:r>
            <a:r>
              <a:rPr lang="hu-HU" sz="1800" dirty="0">
                <a:latin typeface="Franklin Gothic Book" panose="020B0503020102020204" pitchFamily="34" charset="0"/>
              </a:rPr>
              <a:t>, and </a:t>
            </a:r>
            <a:r>
              <a:rPr lang="hu-HU" sz="1800" dirty="0" err="1">
                <a:latin typeface="Franklin Gothic Book" panose="020B0503020102020204" pitchFamily="34" charset="0"/>
              </a:rPr>
              <a:t>work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on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helping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the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person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achieve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their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goals</a:t>
            </a:r>
            <a:r>
              <a:rPr lang="hu-HU" sz="1800" dirty="0">
                <a:latin typeface="Franklin Gothic Book" panose="020B0503020102020204" pitchFamily="34" charset="0"/>
              </a:rPr>
              <a:t>.</a:t>
            </a:r>
          </a:p>
          <a:p>
            <a:pPr marL="0" indent="0">
              <a:lnSpc>
                <a:spcPct val="160000"/>
              </a:lnSpc>
              <a:spcBef>
                <a:spcPts val="0"/>
              </a:spcBef>
              <a:buNone/>
            </a:pPr>
            <a:r>
              <a:rPr lang="hu-HU" sz="1800" dirty="0" err="1">
                <a:latin typeface="Franklin Gothic Book" panose="020B0503020102020204" pitchFamily="34" charset="0"/>
              </a:rPr>
              <a:t>You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have</a:t>
            </a:r>
            <a:r>
              <a:rPr lang="hu-HU" sz="1800" dirty="0">
                <a:latin typeface="Franklin Gothic Book" panose="020B0503020102020204" pitchFamily="34" charset="0"/>
              </a:rPr>
              <a:t>:</a:t>
            </a:r>
          </a:p>
          <a:p>
            <a:pPr>
              <a:lnSpc>
                <a:spcPct val="160000"/>
              </a:lnSpc>
              <a:spcBef>
                <a:spcPts val="0"/>
              </a:spcBef>
              <a:buFontTx/>
              <a:buChar char="-"/>
            </a:pPr>
            <a:r>
              <a:rPr lang="hu-HU" sz="1800" dirty="0">
                <a:latin typeface="Franklin Gothic Book" panose="020B0503020102020204" pitchFamily="34" charset="0"/>
              </a:rPr>
              <a:t>A </a:t>
            </a:r>
            <a:r>
              <a:rPr lang="hu-HU" sz="1800" b="1" dirty="0" err="1">
                <a:latin typeface="Franklin Gothic Book" panose="020B0503020102020204" pitchFamily="34" charset="0"/>
              </a:rPr>
              <a:t>Regression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task</a:t>
            </a:r>
            <a:endParaRPr lang="hu-HU" sz="1800" dirty="0">
              <a:latin typeface="Franklin Gothic Book" panose="020B0503020102020204" pitchFamily="34" charset="0"/>
            </a:endParaRPr>
          </a:p>
          <a:p>
            <a:pPr>
              <a:lnSpc>
                <a:spcPct val="160000"/>
              </a:lnSpc>
              <a:spcBef>
                <a:spcPts val="0"/>
              </a:spcBef>
              <a:buFontTx/>
              <a:buChar char="-"/>
            </a:pPr>
            <a:r>
              <a:rPr lang="hu-HU" sz="1800" dirty="0">
                <a:latin typeface="Franklin Gothic Book" panose="020B0503020102020204" pitchFamily="34" charset="0"/>
              </a:rPr>
              <a:t>4-6 </a:t>
            </a:r>
            <a:r>
              <a:rPr lang="hu-HU" sz="1800" dirty="0" err="1">
                <a:latin typeface="Franklin Gothic Book" panose="020B0503020102020204" pitchFamily="34" charset="0"/>
              </a:rPr>
              <a:t>Simple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b="1" dirty="0" err="1">
                <a:latin typeface="Franklin Gothic Book" panose="020B0503020102020204" pitchFamily="34" charset="0"/>
              </a:rPr>
              <a:t>Questions</a:t>
            </a:r>
            <a:r>
              <a:rPr lang="hu-HU" sz="1800" dirty="0">
                <a:latin typeface="Franklin Gothic Book" panose="020B0503020102020204" pitchFamily="34" charset="0"/>
              </a:rPr>
              <a:t> (3 </a:t>
            </a:r>
            <a:r>
              <a:rPr lang="hu-HU" sz="1800" dirty="0" err="1">
                <a:latin typeface="Franklin Gothic Book" panose="020B0503020102020204" pitchFamily="34" charset="0"/>
              </a:rPr>
              <a:t>should</a:t>
            </a:r>
            <a:r>
              <a:rPr lang="hu-HU" sz="1800" dirty="0">
                <a:latin typeface="Franklin Gothic Book" panose="020B0503020102020204" pitchFamily="34" charset="0"/>
              </a:rPr>
              <a:t> be </a:t>
            </a:r>
            <a:r>
              <a:rPr lang="hu-HU" sz="1800" dirty="0" err="1">
                <a:latin typeface="Franklin Gothic Book" panose="020B0503020102020204" pitchFamily="34" charset="0"/>
              </a:rPr>
              <a:t>answered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as</a:t>
            </a:r>
            <a:r>
              <a:rPr lang="hu-HU" sz="1800" dirty="0">
                <a:latin typeface="Franklin Gothic Book" panose="020B0503020102020204" pitchFamily="34" charset="0"/>
              </a:rPr>
              <a:t> a minimum)</a:t>
            </a:r>
          </a:p>
          <a:p>
            <a:pPr>
              <a:lnSpc>
                <a:spcPct val="160000"/>
              </a:lnSpc>
              <a:spcBef>
                <a:spcPts val="0"/>
              </a:spcBef>
              <a:buFontTx/>
              <a:buChar char="-"/>
            </a:pPr>
            <a:r>
              <a:rPr lang="hu-HU" sz="1800" dirty="0">
                <a:latin typeface="Franklin Gothic Book" panose="020B0503020102020204" pitchFamily="34" charset="0"/>
              </a:rPr>
              <a:t>A </a:t>
            </a:r>
            <a:r>
              <a:rPr lang="hu-HU" sz="1800" dirty="0" err="1">
                <a:latin typeface="Franklin Gothic Book" panose="020B0503020102020204" pitchFamily="34" charset="0"/>
              </a:rPr>
              <a:t>Complex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Question</a:t>
            </a:r>
            <a:r>
              <a:rPr lang="hu-HU" sz="1800" dirty="0">
                <a:latin typeface="Franklin Gothic Book" panose="020B0503020102020204" pitchFamily="34" charset="0"/>
              </a:rPr>
              <a:t> (</a:t>
            </a:r>
            <a:r>
              <a:rPr lang="hu-HU" sz="1800" b="1" dirty="0">
                <a:latin typeface="Franklin Gothic Book" panose="020B0503020102020204" pitchFamily="34" charset="0"/>
              </a:rPr>
              <a:t>WDYT</a:t>
            </a:r>
            <a:r>
              <a:rPr lang="hu-HU" sz="1800" dirty="0">
                <a:latin typeface="Franklin Gothic Book" panose="020B0503020102020204" pitchFamily="34" charset="0"/>
              </a:rPr>
              <a:t>: „</a:t>
            </a:r>
            <a:r>
              <a:rPr lang="hu-HU" sz="1800" dirty="0" err="1">
                <a:latin typeface="Franklin Gothic Book" panose="020B0503020102020204" pitchFamily="34" charset="0"/>
              </a:rPr>
              <a:t>What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do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you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think</a:t>
            </a:r>
            <a:r>
              <a:rPr lang="hu-HU" sz="1800" dirty="0">
                <a:latin typeface="Franklin Gothic Book" panose="020B0503020102020204" pitchFamily="34" charset="0"/>
              </a:rPr>
              <a:t>”), </a:t>
            </a:r>
            <a:r>
              <a:rPr lang="hu-HU" sz="1800" dirty="0" err="1">
                <a:latin typeface="Franklin Gothic Book" panose="020B0503020102020204" pitchFamily="34" charset="0"/>
              </a:rPr>
              <a:t>where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you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have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to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use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your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evaluation</a:t>
            </a:r>
            <a:r>
              <a:rPr lang="hu-HU" sz="1800" dirty="0">
                <a:latin typeface="Franklin Gothic Book" panose="020B0503020102020204" pitchFamily="34" charset="0"/>
              </a:rPr>
              <a:t> and </a:t>
            </a:r>
            <a:r>
              <a:rPr lang="hu-HU" sz="1800" dirty="0" err="1">
                <a:latin typeface="Franklin Gothic Book" panose="020B0503020102020204" pitchFamily="34" charset="0"/>
              </a:rPr>
              <a:t>analytical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skills</a:t>
            </a:r>
            <a:endParaRPr lang="hu-HU" sz="1800" dirty="0">
              <a:latin typeface="Franklin Gothic Book" panose="020B0503020102020204" pitchFamily="34" charset="0"/>
            </a:endParaRPr>
          </a:p>
          <a:p>
            <a:pPr>
              <a:lnSpc>
                <a:spcPct val="160000"/>
              </a:lnSpc>
              <a:spcBef>
                <a:spcPts val="0"/>
              </a:spcBef>
              <a:buFontTx/>
              <a:buChar char="-"/>
            </a:pPr>
            <a:endParaRPr lang="hu-HU" sz="1800" dirty="0">
              <a:latin typeface="Franklin Gothic Book" panose="020B0503020102020204" pitchFamily="34" charset="0"/>
            </a:endParaRPr>
          </a:p>
          <a:p>
            <a:pPr>
              <a:lnSpc>
                <a:spcPct val="160000"/>
              </a:lnSpc>
              <a:spcBef>
                <a:spcPts val="0"/>
              </a:spcBef>
              <a:buFontTx/>
              <a:buChar char="-"/>
            </a:pPr>
            <a:r>
              <a:rPr lang="hu-HU" sz="1800" dirty="0" err="1">
                <a:latin typeface="Franklin Gothic Book" panose="020B0503020102020204" pitchFamily="34" charset="0"/>
              </a:rPr>
              <a:t>You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have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the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liberty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to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specify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details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we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did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not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provide</a:t>
            </a:r>
            <a:r>
              <a:rPr lang="hu-HU" sz="1800" dirty="0">
                <a:latin typeface="Franklin Gothic Book" panose="020B0503020102020204" pitchFamily="34" charset="0"/>
              </a:rPr>
              <a:t>, </a:t>
            </a:r>
            <a:r>
              <a:rPr lang="hu-HU" sz="1800" dirty="0" err="1">
                <a:latin typeface="Franklin Gothic Book" panose="020B0503020102020204" pitchFamily="34" charset="0"/>
              </a:rPr>
              <a:t>but</a:t>
            </a:r>
            <a:r>
              <a:rPr lang="hu-HU" sz="1800" dirty="0">
                <a:latin typeface="Franklin Gothic Book" panose="020B0503020102020204" pitchFamily="34" charset="0"/>
              </a:rPr>
              <a:t> be </a:t>
            </a:r>
            <a:r>
              <a:rPr lang="hu-HU" sz="1800" dirty="0" err="1">
                <a:latin typeface="Franklin Gothic Book" panose="020B0503020102020204" pitchFamily="34" charset="0"/>
              </a:rPr>
              <a:t>reasonable</a:t>
            </a:r>
            <a:r>
              <a:rPr lang="hu-HU" sz="1800" dirty="0">
                <a:latin typeface="Franklin Gothic Book" panose="020B0503020102020204" pitchFamily="34" charset="0"/>
              </a:rPr>
              <a:t> – </a:t>
            </a:r>
            <a:r>
              <a:rPr lang="hu-HU" sz="1800" dirty="0" err="1">
                <a:latin typeface="Franklin Gothic Book" panose="020B0503020102020204" pitchFamily="34" charset="0"/>
              </a:rPr>
              <a:t>the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Jury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will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have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the</a:t>
            </a:r>
            <a:r>
              <a:rPr lang="hu-HU" sz="1800" dirty="0">
                <a:latin typeface="Franklin Gothic Book" panose="020B0503020102020204" pitchFamily="34" charset="0"/>
              </a:rPr>
              <a:t> </a:t>
            </a:r>
            <a:r>
              <a:rPr lang="hu-HU" sz="1800" dirty="0" err="1">
                <a:latin typeface="Franklin Gothic Book" panose="020B0503020102020204" pitchFamily="34" charset="0"/>
              </a:rPr>
              <a:t>final</a:t>
            </a:r>
            <a:r>
              <a:rPr lang="hu-HU" sz="1800" dirty="0">
                <a:latin typeface="Franklin Gothic Book" panose="020B0503020102020204" pitchFamily="34" charset="0"/>
              </a:rPr>
              <a:t> decision!</a:t>
            </a:r>
            <a:endParaRPr lang="hu-HU" sz="1800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4569362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B33C341-A81C-D9C6-DF78-39DAE17BE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>
                <a:latin typeface="Game of Thrones" panose="02000500000000000000" pitchFamily="2" charset="0"/>
              </a:rPr>
              <a:t>personas</a:t>
            </a:r>
            <a:endParaRPr lang="hu-HU" dirty="0">
              <a:latin typeface="Game of Thrones" panose="02000500000000000000" pitchFamily="2" charset="0"/>
            </a:endParaRPr>
          </a:p>
        </p:txBody>
      </p:sp>
      <p:pic>
        <p:nvPicPr>
          <p:cNvPr id="13" name="Tartalom helye 12">
            <a:extLst>
              <a:ext uri="{FF2B5EF4-FFF2-40B4-BE49-F238E27FC236}">
                <a16:creationId xmlns:a16="http://schemas.microsoft.com/office/drawing/2014/main" id="{2860B8DB-0042-EE6E-BAE5-A75FBF6C60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00699" y="5514473"/>
            <a:ext cx="5145045" cy="1204294"/>
          </a:xfr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80EA8272-CC3C-9211-FFD9-0AEBAB6374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0700" y="149566"/>
            <a:ext cx="5145046" cy="1197990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DD2C59C0-1014-BE69-4A81-FD2C97CB03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0700" y="1491563"/>
            <a:ext cx="5126130" cy="1216906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D4FF6920-4F22-26BF-E43C-3496F6ADA2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0700" y="2851636"/>
            <a:ext cx="5126130" cy="1179072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91D3C48B-26AD-37C6-97A4-29A4827D01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00700" y="4173035"/>
            <a:ext cx="5145046" cy="119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532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D96B87F2-EE8E-755A-86BE-6EE2CCCB88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77" b="5957"/>
          <a:stretch/>
        </p:blipFill>
        <p:spPr>
          <a:xfrm>
            <a:off x="0" y="0"/>
            <a:ext cx="12192000" cy="6858000"/>
          </a:xfr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218E13A-0BE4-A104-7548-20F2A375F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3416141" cy="2695575"/>
          </a:xfrm>
        </p:spPr>
        <p:txBody>
          <a:bodyPr>
            <a:normAutofit/>
          </a:bodyPr>
          <a:lstStyle/>
          <a:p>
            <a:r>
              <a:rPr lang="hu-HU" dirty="0">
                <a:latin typeface="Game of Thrones" panose="02000500000000000000" pitchFamily="2" charset="0"/>
              </a:rPr>
              <a:t>The </a:t>
            </a:r>
            <a:r>
              <a:rPr lang="hu-HU" dirty="0" err="1">
                <a:latin typeface="Game of Thrones" panose="02000500000000000000" pitchFamily="2" charset="0"/>
              </a:rPr>
              <a:t>known</a:t>
            </a:r>
            <a:r>
              <a:rPr lang="hu-HU" dirty="0">
                <a:latin typeface="Game of Thrones" panose="02000500000000000000" pitchFamily="2" charset="0"/>
              </a:rPr>
              <a:t> </a:t>
            </a:r>
            <a:r>
              <a:rPr lang="hu-HU" dirty="0" err="1">
                <a:latin typeface="Game of Thrones" panose="02000500000000000000" pitchFamily="2" charset="0"/>
              </a:rPr>
              <a:t>world</a:t>
            </a:r>
            <a:endParaRPr lang="hu-HU" dirty="0">
              <a:latin typeface="Game of Thrones" panose="02000500000000000000" pitchFamily="2" charset="0"/>
            </a:endParaRPr>
          </a:p>
        </p:txBody>
      </p:sp>
      <p:pic>
        <p:nvPicPr>
          <p:cNvPr id="17" name="Kép 16">
            <a:extLst>
              <a:ext uri="{FF2B5EF4-FFF2-40B4-BE49-F238E27FC236}">
                <a16:creationId xmlns:a16="http://schemas.microsoft.com/office/drawing/2014/main" id="{1FF3157E-DDEA-3C97-94F5-131459C585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929" y="0"/>
            <a:ext cx="34161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561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32795AB-5678-5F01-658F-98DB5A036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1285876"/>
          </a:xfrm>
        </p:spPr>
        <p:txBody>
          <a:bodyPr>
            <a:normAutofit/>
          </a:bodyPr>
          <a:lstStyle/>
          <a:p>
            <a:r>
              <a:rPr lang="hu-HU" sz="3200" dirty="0">
                <a:latin typeface="Game of Thrones" panose="02000500000000000000" pitchFamily="2" charset="0"/>
              </a:rPr>
              <a:t>The </a:t>
            </a:r>
            <a:r>
              <a:rPr lang="hu-HU" sz="3200" dirty="0" err="1">
                <a:latin typeface="Game of Thrones" panose="02000500000000000000" pitchFamily="2" charset="0"/>
              </a:rPr>
              <a:t>North</a:t>
            </a:r>
            <a:br>
              <a:rPr lang="hu-HU" sz="3200" dirty="0">
                <a:latin typeface="Game of Thrones" panose="02000500000000000000" pitchFamily="2" charset="0"/>
              </a:rPr>
            </a:br>
            <a:r>
              <a:rPr lang="hu-HU" sz="3200" dirty="0">
                <a:latin typeface="Game of Thrones" panose="02000500000000000000" pitchFamily="2" charset="0"/>
              </a:rPr>
              <a:t>House Stark of </a:t>
            </a:r>
            <a:r>
              <a:rPr lang="hu-HU" sz="3200" dirty="0" err="1">
                <a:latin typeface="Game of Thrones" panose="02000500000000000000" pitchFamily="2" charset="0"/>
              </a:rPr>
              <a:t>Winterfell</a:t>
            </a:r>
            <a:endParaRPr lang="hu-HU" sz="3200" dirty="0">
              <a:latin typeface="Game of Thrones" panose="02000500000000000000" pitchFamily="2" charset="0"/>
            </a:endParaRP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ACDBA33E-1298-D504-25E5-B266479E48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000" y="180000"/>
            <a:ext cx="1307999" cy="144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r/gameofthrones - Detailed map of Westeros.">
            <a:extLst>
              <a:ext uri="{FF2B5EF4-FFF2-40B4-BE49-F238E27FC236}">
                <a16:creationId xmlns:a16="http://schemas.microsoft.com/office/drawing/2014/main" id="{D8DAF8FA-295E-AE14-CC82-4DC9E15F72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" t="15876" r="30993" b="54648"/>
          <a:stretch/>
        </p:blipFill>
        <p:spPr bwMode="auto">
          <a:xfrm>
            <a:off x="2455442" y="1440000"/>
            <a:ext cx="7281116" cy="4680000"/>
          </a:xfrm>
          <a:prstGeom prst="roundRect">
            <a:avLst>
              <a:gd name="adj" fmla="val 16037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innerShdw blurRad="114300">
              <a:prstClr val="black"/>
            </a:innerShdw>
            <a:reflection blurRad="6350" stA="50000" endA="295" endPos="92000" dist="1016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Kép 7">
            <a:extLst>
              <a:ext uri="{FF2B5EF4-FFF2-40B4-BE49-F238E27FC236}">
                <a16:creationId xmlns:a16="http://schemas.microsoft.com/office/drawing/2014/main" id="{E90526CA-D9A5-F5BB-EA86-A667116641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7600" y="1734755"/>
            <a:ext cx="2184400" cy="438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8615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-té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é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é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-téma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-téma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3466</TotalTime>
  <Words>804</Words>
  <Application>Microsoft Office PowerPoint</Application>
  <PresentationFormat>Szélesvásznú</PresentationFormat>
  <Paragraphs>91</Paragraphs>
  <Slides>24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7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24</vt:i4>
      </vt:variant>
    </vt:vector>
  </HeadingPairs>
  <TitlesOfParts>
    <vt:vector size="32" baseType="lpstr">
      <vt:lpstr>Candara</vt:lpstr>
      <vt:lpstr>Calibri Light</vt:lpstr>
      <vt:lpstr>Franklin Gothic Book</vt:lpstr>
      <vt:lpstr>Bahnschrift</vt:lpstr>
      <vt:lpstr>Arial</vt:lpstr>
      <vt:lpstr>Calibri</vt:lpstr>
      <vt:lpstr>Game of Thrones</vt:lpstr>
      <vt:lpstr>Office-téma</vt:lpstr>
      <vt:lpstr>HCL STARSCHEMA workshop</vt:lpstr>
      <vt:lpstr>Agenda, Setup</vt:lpstr>
      <vt:lpstr>Context </vt:lpstr>
      <vt:lpstr>Theory</vt:lpstr>
      <vt:lpstr>Backstory</vt:lpstr>
      <vt:lpstr>personas</vt:lpstr>
      <vt:lpstr>personas</vt:lpstr>
      <vt:lpstr>The known world</vt:lpstr>
      <vt:lpstr>The North House Stark of Winterfell</vt:lpstr>
      <vt:lpstr>The Iron Islands House Greyjoy of Pike</vt:lpstr>
      <vt:lpstr>The Riverlands House Tully of Riverrun</vt:lpstr>
      <vt:lpstr>The Vale of Arryn House Arryn of the Eyrie</vt:lpstr>
      <vt:lpstr>The Westerlands  house Lannister of Casterley Rock</vt:lpstr>
      <vt:lpstr>The Crownlands House Baratheon of King’s Landing</vt:lpstr>
      <vt:lpstr>The Reach House Tyrell of Highgarden </vt:lpstr>
      <vt:lpstr>The Stormlands House Baratheon of Storm’s End</vt:lpstr>
      <vt:lpstr>Dorne House Nymeros Martell of Sunspear</vt:lpstr>
      <vt:lpstr>City list</vt:lpstr>
      <vt:lpstr>Presentation template</vt:lpstr>
      <vt:lpstr>Problem</vt:lpstr>
      <vt:lpstr>questions</vt:lpstr>
      <vt:lpstr>Model creation (opt)</vt:lpstr>
      <vt:lpstr>findings</vt:lpstr>
      <vt:lpstr>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Corvinus szakmai nap</dc:title>
  <dc:creator>Sepp Norberrt</dc:creator>
  <cp:lastModifiedBy>Sepp Norberrt</cp:lastModifiedBy>
  <cp:revision>34</cp:revision>
  <dcterms:created xsi:type="dcterms:W3CDTF">2024-05-29T08:20:39Z</dcterms:created>
  <dcterms:modified xsi:type="dcterms:W3CDTF">2024-06-05T12:58:19Z</dcterms:modified>
</cp:coreProperties>
</file>

<file path=docProps/thumbnail.jpeg>
</file>